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4229" r:id="rId6"/>
    <p:sldMasterId id="2147484876" r:id="rId7"/>
  </p:sldMasterIdLst>
  <p:notesMasterIdLst>
    <p:notesMasterId r:id="rId41"/>
  </p:notesMasterIdLst>
  <p:sldIdLst>
    <p:sldId id="302" r:id="rId8"/>
    <p:sldId id="268" r:id="rId9"/>
    <p:sldId id="285" r:id="rId10"/>
    <p:sldId id="270" r:id="rId11"/>
    <p:sldId id="264" r:id="rId12"/>
    <p:sldId id="295" r:id="rId13"/>
    <p:sldId id="305" r:id="rId14"/>
    <p:sldId id="292" r:id="rId15"/>
    <p:sldId id="294" r:id="rId16"/>
    <p:sldId id="296" r:id="rId17"/>
    <p:sldId id="281" r:id="rId18"/>
    <p:sldId id="276" r:id="rId19"/>
    <p:sldId id="279" r:id="rId20"/>
    <p:sldId id="284" r:id="rId21"/>
    <p:sldId id="258" r:id="rId22"/>
    <p:sldId id="267" r:id="rId23"/>
    <p:sldId id="304" r:id="rId24"/>
    <p:sldId id="278" r:id="rId25"/>
    <p:sldId id="291" r:id="rId26"/>
    <p:sldId id="286" r:id="rId27"/>
    <p:sldId id="260" r:id="rId28"/>
    <p:sldId id="277" r:id="rId29"/>
    <p:sldId id="273" r:id="rId30"/>
    <p:sldId id="287" r:id="rId31"/>
    <p:sldId id="259" r:id="rId32"/>
    <p:sldId id="283" r:id="rId33"/>
    <p:sldId id="272" r:id="rId34"/>
    <p:sldId id="274" r:id="rId35"/>
    <p:sldId id="289" r:id="rId36"/>
    <p:sldId id="300" r:id="rId37"/>
    <p:sldId id="265" r:id="rId38"/>
    <p:sldId id="301" r:id="rId39"/>
    <p:sldId id="30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219B72-2369-4C57-B009-DEAEDE3133CC}" v="7" dt="2020-04-15T20:50:05.415"/>
    <p1510:client id="{409897AB-8396-463C-9185-F3D19436601C}" v="697" dt="2020-04-14T20:16:22.033"/>
    <p1510:client id="{46F0E548-38D3-41CC-930C-963979BB21CB}" v="3113" dt="2020-06-15T20:25:43.468"/>
    <p1510:client id="{4D78D521-43D8-4FDE-8E67-B59CB293B146}" v="2609" dt="2020-04-13T21:37:59.341"/>
    <p1510:client id="{576DDC6A-1D0D-4FDA-88A8-E25626092607}" v="3352" dt="2020-04-14T22:04:33.241"/>
    <p1510:client id="{883A55C6-1EDC-4882-9DCD-D1D73A400868}" v="18" dt="2020-03-04T07:30:28.370"/>
    <p1510:client id="{AAD53782-6B27-45B3-9977-5BEFA1716ECB}" v="232" dt="2020-04-13T19:09:38.055"/>
    <p1510:client id="{CA2C880F-E37E-45A9-8BC1-8807A8147AAB}" v="2409" dt="2020-06-15T17:49:36.193"/>
    <p1510:client id="{FBBA423B-37B0-4A3A-BEB0-51032A7A34FF}" v="305" dt="2020-04-14T22:57:23.339"/>
    <p1510:client id="{FCD1667C-B42F-498B-9D50-1ED06E1515F7}" v="56" dt="2020-04-13T18:02:43.4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318BE-DC78-44BA-801A-9CDA0A196AF7}"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FAFDB727-8019-494D-9863-34805D5E3154}">
      <dgm:prSet/>
      <dgm:spPr/>
      <dgm:t>
        <a:bodyPr/>
        <a:lstStyle/>
        <a:p>
          <a:pPr>
            <a:defRPr cap="all"/>
          </a:pPr>
          <a:r>
            <a:rPr lang="en-US"/>
            <a:t>Assess</a:t>
          </a:r>
        </a:p>
      </dgm:t>
    </dgm:pt>
    <dgm:pt modelId="{E2827F74-1BC5-41E0-8FF2-BCFB77E176B3}" type="parTrans" cxnId="{337602F0-2040-4D68-AD12-C4FC499A015A}">
      <dgm:prSet/>
      <dgm:spPr/>
      <dgm:t>
        <a:bodyPr/>
        <a:lstStyle/>
        <a:p>
          <a:endParaRPr lang="en-US"/>
        </a:p>
      </dgm:t>
    </dgm:pt>
    <dgm:pt modelId="{C8A4CBC1-72CF-45CA-8F1A-CC23C8087A1D}" type="sibTrans" cxnId="{337602F0-2040-4D68-AD12-C4FC499A015A}">
      <dgm:prSet/>
      <dgm:spPr/>
      <dgm:t>
        <a:bodyPr/>
        <a:lstStyle/>
        <a:p>
          <a:endParaRPr lang="en-US"/>
        </a:p>
      </dgm:t>
    </dgm:pt>
    <dgm:pt modelId="{245BC8E3-A7DD-4273-8093-F589D2846D29}">
      <dgm:prSet/>
      <dgm:spPr/>
      <dgm:t>
        <a:bodyPr/>
        <a:lstStyle/>
        <a:p>
          <a:pPr>
            <a:defRPr cap="all"/>
          </a:pPr>
          <a:r>
            <a:rPr lang="en-US"/>
            <a:t>Migrate</a:t>
          </a:r>
        </a:p>
      </dgm:t>
    </dgm:pt>
    <dgm:pt modelId="{E97D32ED-ECAD-4C2D-AB5E-4D76705506DC}" type="parTrans" cxnId="{1421EF4F-D7A4-4C90-B6F2-533D3A5123E7}">
      <dgm:prSet/>
      <dgm:spPr/>
      <dgm:t>
        <a:bodyPr/>
        <a:lstStyle/>
        <a:p>
          <a:endParaRPr lang="en-US"/>
        </a:p>
      </dgm:t>
    </dgm:pt>
    <dgm:pt modelId="{C370FAF0-5060-41B2-9C21-4549878FC9FA}" type="sibTrans" cxnId="{1421EF4F-D7A4-4C90-B6F2-533D3A5123E7}">
      <dgm:prSet/>
      <dgm:spPr/>
      <dgm:t>
        <a:bodyPr/>
        <a:lstStyle/>
        <a:p>
          <a:endParaRPr lang="en-US"/>
        </a:p>
      </dgm:t>
    </dgm:pt>
    <dgm:pt modelId="{8AE7C2A9-1E6B-4ADF-A220-AB3B5FA096C9}">
      <dgm:prSet/>
      <dgm:spPr/>
      <dgm:t>
        <a:bodyPr/>
        <a:lstStyle/>
        <a:p>
          <a:pPr>
            <a:defRPr cap="all"/>
          </a:pPr>
          <a:r>
            <a:rPr lang="en-US"/>
            <a:t>Optimize</a:t>
          </a:r>
        </a:p>
      </dgm:t>
    </dgm:pt>
    <dgm:pt modelId="{F81CE056-997C-4989-A017-80F3FD1305C1}" type="parTrans" cxnId="{8B366CE8-43DB-4C49-A747-D96FED94C3B0}">
      <dgm:prSet/>
      <dgm:spPr/>
      <dgm:t>
        <a:bodyPr/>
        <a:lstStyle/>
        <a:p>
          <a:endParaRPr lang="en-US"/>
        </a:p>
      </dgm:t>
    </dgm:pt>
    <dgm:pt modelId="{4D92295E-3675-40A4-A89C-C9480296BAE8}" type="sibTrans" cxnId="{8B366CE8-43DB-4C49-A747-D96FED94C3B0}">
      <dgm:prSet/>
      <dgm:spPr/>
      <dgm:t>
        <a:bodyPr/>
        <a:lstStyle/>
        <a:p>
          <a:endParaRPr lang="en-US"/>
        </a:p>
      </dgm:t>
    </dgm:pt>
    <dgm:pt modelId="{511D1B07-07EA-4A50-946C-00D96259827F}">
      <dgm:prSet/>
      <dgm:spPr/>
      <dgm:t>
        <a:bodyPr/>
        <a:lstStyle/>
        <a:p>
          <a:pPr>
            <a:defRPr cap="all"/>
          </a:pPr>
          <a:r>
            <a:rPr lang="en-US"/>
            <a:t>Monitor</a:t>
          </a:r>
        </a:p>
      </dgm:t>
    </dgm:pt>
    <dgm:pt modelId="{C28A1769-ADCE-47F2-B48F-A30F69BF4402}" type="parTrans" cxnId="{1EF4FC86-A976-42F7-992B-29B807CA0E08}">
      <dgm:prSet/>
      <dgm:spPr/>
      <dgm:t>
        <a:bodyPr/>
        <a:lstStyle/>
        <a:p>
          <a:endParaRPr lang="en-US"/>
        </a:p>
      </dgm:t>
    </dgm:pt>
    <dgm:pt modelId="{301C47CD-62C1-47C8-8B5B-69072478159E}" type="sibTrans" cxnId="{1EF4FC86-A976-42F7-992B-29B807CA0E08}">
      <dgm:prSet/>
      <dgm:spPr/>
      <dgm:t>
        <a:bodyPr/>
        <a:lstStyle/>
        <a:p>
          <a:endParaRPr lang="en-US"/>
        </a:p>
      </dgm:t>
    </dgm:pt>
    <dgm:pt modelId="{00C642AD-6DC4-43B0-A1D9-54F38CE5F2C7}" type="pres">
      <dgm:prSet presAssocID="{889318BE-DC78-44BA-801A-9CDA0A196AF7}" presName="root" presStyleCnt="0">
        <dgm:presLayoutVars>
          <dgm:dir/>
          <dgm:resizeHandles val="exact"/>
        </dgm:presLayoutVars>
      </dgm:prSet>
      <dgm:spPr/>
    </dgm:pt>
    <dgm:pt modelId="{BE466864-976C-418E-84B1-7A15225BCB27}" type="pres">
      <dgm:prSet presAssocID="{FAFDB727-8019-494D-9863-34805D5E3154}" presName="compNode" presStyleCnt="0"/>
      <dgm:spPr/>
    </dgm:pt>
    <dgm:pt modelId="{B3DD40D9-F3A4-4A11-A0EC-F6BE3496F5E1}" type="pres">
      <dgm:prSet presAssocID="{FAFDB727-8019-494D-9863-34805D5E3154}" presName="iconBgRect" presStyleLbl="bgShp" presStyleIdx="0" presStyleCnt="4"/>
      <dgm:spPr>
        <a:prstGeom prst="round2DiagRect">
          <a:avLst>
            <a:gd name="adj1" fmla="val 29727"/>
            <a:gd name="adj2" fmla="val 0"/>
          </a:avLst>
        </a:prstGeom>
      </dgm:spPr>
    </dgm:pt>
    <dgm:pt modelId="{32D612DF-BF1B-4F9A-AC7F-982EE17C8A5A}" type="pres">
      <dgm:prSet presAssocID="{FAFDB727-8019-494D-9863-34805D5E315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6DBCD8E-0968-4385-BC19-7E7E21625583}" type="pres">
      <dgm:prSet presAssocID="{FAFDB727-8019-494D-9863-34805D5E3154}" presName="spaceRect" presStyleCnt="0"/>
      <dgm:spPr/>
    </dgm:pt>
    <dgm:pt modelId="{55FA6B58-6B45-4FED-BD11-4829415D46DA}" type="pres">
      <dgm:prSet presAssocID="{FAFDB727-8019-494D-9863-34805D5E3154}" presName="textRect" presStyleLbl="revTx" presStyleIdx="0" presStyleCnt="4">
        <dgm:presLayoutVars>
          <dgm:chMax val="1"/>
          <dgm:chPref val="1"/>
        </dgm:presLayoutVars>
      </dgm:prSet>
      <dgm:spPr/>
    </dgm:pt>
    <dgm:pt modelId="{4A7CE3A7-A692-4BFF-8E3A-41C9886F0B32}" type="pres">
      <dgm:prSet presAssocID="{C8A4CBC1-72CF-45CA-8F1A-CC23C8087A1D}" presName="sibTrans" presStyleCnt="0"/>
      <dgm:spPr/>
    </dgm:pt>
    <dgm:pt modelId="{F64FCBA9-E8EE-4706-9D61-D3DD65F614AE}" type="pres">
      <dgm:prSet presAssocID="{245BC8E3-A7DD-4273-8093-F589D2846D29}" presName="compNode" presStyleCnt="0"/>
      <dgm:spPr/>
    </dgm:pt>
    <dgm:pt modelId="{D51ACB7B-4992-42BF-92BF-AB1D0C57099C}" type="pres">
      <dgm:prSet presAssocID="{245BC8E3-A7DD-4273-8093-F589D2846D29}" presName="iconBgRect" presStyleLbl="bgShp" presStyleIdx="1" presStyleCnt="4"/>
      <dgm:spPr>
        <a:prstGeom prst="round2DiagRect">
          <a:avLst>
            <a:gd name="adj1" fmla="val 29727"/>
            <a:gd name="adj2" fmla="val 0"/>
          </a:avLst>
        </a:prstGeom>
      </dgm:spPr>
    </dgm:pt>
    <dgm:pt modelId="{6EB549D1-928C-44D6-A0F3-7F546F8FA850}" type="pres">
      <dgm:prSet presAssocID="{245BC8E3-A7DD-4273-8093-F589D2846D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nsfer"/>
        </a:ext>
      </dgm:extLst>
    </dgm:pt>
    <dgm:pt modelId="{B5AA1F64-C437-4C42-9922-A5729CE16E03}" type="pres">
      <dgm:prSet presAssocID="{245BC8E3-A7DD-4273-8093-F589D2846D29}" presName="spaceRect" presStyleCnt="0"/>
      <dgm:spPr/>
    </dgm:pt>
    <dgm:pt modelId="{AE025980-5B36-47D6-BA4C-BDF48B72E994}" type="pres">
      <dgm:prSet presAssocID="{245BC8E3-A7DD-4273-8093-F589D2846D29}" presName="textRect" presStyleLbl="revTx" presStyleIdx="1" presStyleCnt="4">
        <dgm:presLayoutVars>
          <dgm:chMax val="1"/>
          <dgm:chPref val="1"/>
        </dgm:presLayoutVars>
      </dgm:prSet>
      <dgm:spPr/>
    </dgm:pt>
    <dgm:pt modelId="{863B3C30-B79C-4779-B1BF-4FB89D2BDAA1}" type="pres">
      <dgm:prSet presAssocID="{C370FAF0-5060-41B2-9C21-4549878FC9FA}" presName="sibTrans" presStyleCnt="0"/>
      <dgm:spPr/>
    </dgm:pt>
    <dgm:pt modelId="{24374A89-4C8B-4828-9BCE-AEE9A7D46046}" type="pres">
      <dgm:prSet presAssocID="{8AE7C2A9-1E6B-4ADF-A220-AB3B5FA096C9}" presName="compNode" presStyleCnt="0"/>
      <dgm:spPr/>
    </dgm:pt>
    <dgm:pt modelId="{54F34805-2A11-4576-9446-7EACC05955FA}" type="pres">
      <dgm:prSet presAssocID="{8AE7C2A9-1E6B-4ADF-A220-AB3B5FA096C9}" presName="iconBgRect" presStyleLbl="bgShp" presStyleIdx="2" presStyleCnt="4"/>
      <dgm:spPr>
        <a:prstGeom prst="round2DiagRect">
          <a:avLst>
            <a:gd name="adj1" fmla="val 29727"/>
            <a:gd name="adj2" fmla="val 0"/>
          </a:avLst>
        </a:prstGeom>
      </dgm:spPr>
    </dgm:pt>
    <dgm:pt modelId="{019F581B-88B2-4701-8669-83E8701056AB}" type="pres">
      <dgm:prSet presAssocID="{8AE7C2A9-1E6B-4ADF-A220-AB3B5FA096C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26572BD-0453-4C0E-A619-D4DBF1225580}" type="pres">
      <dgm:prSet presAssocID="{8AE7C2A9-1E6B-4ADF-A220-AB3B5FA096C9}" presName="spaceRect" presStyleCnt="0"/>
      <dgm:spPr/>
    </dgm:pt>
    <dgm:pt modelId="{1A143A66-BFE6-4D11-BA40-5D2BF0075431}" type="pres">
      <dgm:prSet presAssocID="{8AE7C2A9-1E6B-4ADF-A220-AB3B5FA096C9}" presName="textRect" presStyleLbl="revTx" presStyleIdx="2" presStyleCnt="4">
        <dgm:presLayoutVars>
          <dgm:chMax val="1"/>
          <dgm:chPref val="1"/>
        </dgm:presLayoutVars>
      </dgm:prSet>
      <dgm:spPr/>
    </dgm:pt>
    <dgm:pt modelId="{3AC17AAA-003D-412E-8567-202584C25A53}" type="pres">
      <dgm:prSet presAssocID="{4D92295E-3675-40A4-A89C-C9480296BAE8}" presName="sibTrans" presStyleCnt="0"/>
      <dgm:spPr/>
    </dgm:pt>
    <dgm:pt modelId="{C1A8AF3E-643F-4525-92AF-2293EC3EEFA0}" type="pres">
      <dgm:prSet presAssocID="{511D1B07-07EA-4A50-946C-00D96259827F}" presName="compNode" presStyleCnt="0"/>
      <dgm:spPr/>
    </dgm:pt>
    <dgm:pt modelId="{CCCC8CF1-9FD9-437E-9EE9-23DF12A9B667}" type="pres">
      <dgm:prSet presAssocID="{511D1B07-07EA-4A50-946C-00D96259827F}" presName="iconBgRect" presStyleLbl="bgShp" presStyleIdx="3" presStyleCnt="4"/>
      <dgm:spPr>
        <a:prstGeom prst="round2DiagRect">
          <a:avLst>
            <a:gd name="adj1" fmla="val 29727"/>
            <a:gd name="adj2" fmla="val 0"/>
          </a:avLst>
        </a:prstGeom>
      </dgm:spPr>
    </dgm:pt>
    <dgm:pt modelId="{0FFDA280-D35C-4D5E-85FF-F239062726F9}" type="pres">
      <dgm:prSet presAssocID="{511D1B07-07EA-4A50-946C-00D9625982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F0692E69-73D8-458D-9314-1B432120FB69}" type="pres">
      <dgm:prSet presAssocID="{511D1B07-07EA-4A50-946C-00D96259827F}" presName="spaceRect" presStyleCnt="0"/>
      <dgm:spPr/>
    </dgm:pt>
    <dgm:pt modelId="{30A534B1-B16F-42AE-AC84-1C5F4D78E1BF}" type="pres">
      <dgm:prSet presAssocID="{511D1B07-07EA-4A50-946C-00D96259827F}" presName="textRect" presStyleLbl="revTx" presStyleIdx="3" presStyleCnt="4">
        <dgm:presLayoutVars>
          <dgm:chMax val="1"/>
          <dgm:chPref val="1"/>
        </dgm:presLayoutVars>
      </dgm:prSet>
      <dgm:spPr/>
    </dgm:pt>
  </dgm:ptLst>
  <dgm:cxnLst>
    <dgm:cxn modelId="{23D54311-4248-4AB6-8475-A9B638D72228}" type="presOf" srcId="{511D1B07-07EA-4A50-946C-00D96259827F}" destId="{30A534B1-B16F-42AE-AC84-1C5F4D78E1BF}" srcOrd="0" destOrd="0" presId="urn:microsoft.com/office/officeart/2018/5/layout/IconLeafLabelList"/>
    <dgm:cxn modelId="{00473F26-679D-4EDE-A8A3-946992421D42}" type="presOf" srcId="{889318BE-DC78-44BA-801A-9CDA0A196AF7}" destId="{00C642AD-6DC4-43B0-A1D9-54F38CE5F2C7}" srcOrd="0" destOrd="0" presId="urn:microsoft.com/office/officeart/2018/5/layout/IconLeafLabelList"/>
    <dgm:cxn modelId="{1421EF4F-D7A4-4C90-B6F2-533D3A5123E7}" srcId="{889318BE-DC78-44BA-801A-9CDA0A196AF7}" destId="{245BC8E3-A7DD-4273-8093-F589D2846D29}" srcOrd="1" destOrd="0" parTransId="{E97D32ED-ECAD-4C2D-AB5E-4D76705506DC}" sibTransId="{C370FAF0-5060-41B2-9C21-4549878FC9FA}"/>
    <dgm:cxn modelId="{1EF4FC86-A976-42F7-992B-29B807CA0E08}" srcId="{889318BE-DC78-44BA-801A-9CDA0A196AF7}" destId="{511D1B07-07EA-4A50-946C-00D96259827F}" srcOrd="3" destOrd="0" parTransId="{C28A1769-ADCE-47F2-B48F-A30F69BF4402}" sibTransId="{301C47CD-62C1-47C8-8B5B-69072478159E}"/>
    <dgm:cxn modelId="{D5405688-1F9D-4422-AA6F-F613D3FCF3A5}" type="presOf" srcId="{FAFDB727-8019-494D-9863-34805D5E3154}" destId="{55FA6B58-6B45-4FED-BD11-4829415D46DA}" srcOrd="0" destOrd="0" presId="urn:microsoft.com/office/officeart/2018/5/layout/IconLeafLabelList"/>
    <dgm:cxn modelId="{8DF4F7A1-654E-4FA2-84B3-EE7D8A97A31B}" type="presOf" srcId="{8AE7C2A9-1E6B-4ADF-A220-AB3B5FA096C9}" destId="{1A143A66-BFE6-4D11-BA40-5D2BF0075431}" srcOrd="0" destOrd="0" presId="urn:microsoft.com/office/officeart/2018/5/layout/IconLeafLabelList"/>
    <dgm:cxn modelId="{B7286AB8-403E-479B-9E22-DC06E6C68265}" type="presOf" srcId="{245BC8E3-A7DD-4273-8093-F589D2846D29}" destId="{AE025980-5B36-47D6-BA4C-BDF48B72E994}" srcOrd="0" destOrd="0" presId="urn:microsoft.com/office/officeart/2018/5/layout/IconLeafLabelList"/>
    <dgm:cxn modelId="{8B366CE8-43DB-4C49-A747-D96FED94C3B0}" srcId="{889318BE-DC78-44BA-801A-9CDA0A196AF7}" destId="{8AE7C2A9-1E6B-4ADF-A220-AB3B5FA096C9}" srcOrd="2" destOrd="0" parTransId="{F81CE056-997C-4989-A017-80F3FD1305C1}" sibTransId="{4D92295E-3675-40A4-A89C-C9480296BAE8}"/>
    <dgm:cxn modelId="{337602F0-2040-4D68-AD12-C4FC499A015A}" srcId="{889318BE-DC78-44BA-801A-9CDA0A196AF7}" destId="{FAFDB727-8019-494D-9863-34805D5E3154}" srcOrd="0" destOrd="0" parTransId="{E2827F74-1BC5-41E0-8FF2-BCFB77E176B3}" sibTransId="{C8A4CBC1-72CF-45CA-8F1A-CC23C8087A1D}"/>
    <dgm:cxn modelId="{3B5E52E3-463A-4A8B-84C6-F07267672230}" type="presParOf" srcId="{00C642AD-6DC4-43B0-A1D9-54F38CE5F2C7}" destId="{BE466864-976C-418E-84B1-7A15225BCB27}" srcOrd="0" destOrd="0" presId="urn:microsoft.com/office/officeart/2018/5/layout/IconLeafLabelList"/>
    <dgm:cxn modelId="{59887868-CD64-43DA-B523-ABF37E011C03}" type="presParOf" srcId="{BE466864-976C-418E-84B1-7A15225BCB27}" destId="{B3DD40D9-F3A4-4A11-A0EC-F6BE3496F5E1}" srcOrd="0" destOrd="0" presId="urn:microsoft.com/office/officeart/2018/5/layout/IconLeafLabelList"/>
    <dgm:cxn modelId="{431CE588-CB86-40B0-8E75-03D7A8B2885B}" type="presParOf" srcId="{BE466864-976C-418E-84B1-7A15225BCB27}" destId="{32D612DF-BF1B-4F9A-AC7F-982EE17C8A5A}" srcOrd="1" destOrd="0" presId="urn:microsoft.com/office/officeart/2018/5/layout/IconLeafLabelList"/>
    <dgm:cxn modelId="{B78A83C7-8FCC-4646-BBDB-CE82E37C1161}" type="presParOf" srcId="{BE466864-976C-418E-84B1-7A15225BCB27}" destId="{16DBCD8E-0968-4385-BC19-7E7E21625583}" srcOrd="2" destOrd="0" presId="urn:microsoft.com/office/officeart/2018/5/layout/IconLeafLabelList"/>
    <dgm:cxn modelId="{EF1EBCC6-49E2-4DBB-82F4-F8C9CE8F8CE2}" type="presParOf" srcId="{BE466864-976C-418E-84B1-7A15225BCB27}" destId="{55FA6B58-6B45-4FED-BD11-4829415D46DA}" srcOrd="3" destOrd="0" presId="urn:microsoft.com/office/officeart/2018/5/layout/IconLeafLabelList"/>
    <dgm:cxn modelId="{A4BB9611-D985-4C1B-A251-1AC5499ADF50}" type="presParOf" srcId="{00C642AD-6DC4-43B0-A1D9-54F38CE5F2C7}" destId="{4A7CE3A7-A692-4BFF-8E3A-41C9886F0B32}" srcOrd="1" destOrd="0" presId="urn:microsoft.com/office/officeart/2018/5/layout/IconLeafLabelList"/>
    <dgm:cxn modelId="{82BCE368-1BFC-4098-8D4F-EE2C62E693D7}" type="presParOf" srcId="{00C642AD-6DC4-43B0-A1D9-54F38CE5F2C7}" destId="{F64FCBA9-E8EE-4706-9D61-D3DD65F614AE}" srcOrd="2" destOrd="0" presId="urn:microsoft.com/office/officeart/2018/5/layout/IconLeafLabelList"/>
    <dgm:cxn modelId="{88DBD590-A4DF-46B0-9F15-BFA0B84BF770}" type="presParOf" srcId="{F64FCBA9-E8EE-4706-9D61-D3DD65F614AE}" destId="{D51ACB7B-4992-42BF-92BF-AB1D0C57099C}" srcOrd="0" destOrd="0" presId="urn:microsoft.com/office/officeart/2018/5/layout/IconLeafLabelList"/>
    <dgm:cxn modelId="{E7F1C9BA-7D17-4059-A4B6-76D6C42452FC}" type="presParOf" srcId="{F64FCBA9-E8EE-4706-9D61-D3DD65F614AE}" destId="{6EB549D1-928C-44D6-A0F3-7F546F8FA850}" srcOrd="1" destOrd="0" presId="urn:microsoft.com/office/officeart/2018/5/layout/IconLeafLabelList"/>
    <dgm:cxn modelId="{C9788FD6-B15C-40A5-93C5-9EDBC7A60035}" type="presParOf" srcId="{F64FCBA9-E8EE-4706-9D61-D3DD65F614AE}" destId="{B5AA1F64-C437-4C42-9922-A5729CE16E03}" srcOrd="2" destOrd="0" presId="urn:microsoft.com/office/officeart/2018/5/layout/IconLeafLabelList"/>
    <dgm:cxn modelId="{A9BEAC39-D8B8-4430-B569-0400D059FC6E}" type="presParOf" srcId="{F64FCBA9-E8EE-4706-9D61-D3DD65F614AE}" destId="{AE025980-5B36-47D6-BA4C-BDF48B72E994}" srcOrd="3" destOrd="0" presId="urn:microsoft.com/office/officeart/2018/5/layout/IconLeafLabelList"/>
    <dgm:cxn modelId="{4060EF2A-F058-49B6-8F90-3E5A213B3319}" type="presParOf" srcId="{00C642AD-6DC4-43B0-A1D9-54F38CE5F2C7}" destId="{863B3C30-B79C-4779-B1BF-4FB89D2BDAA1}" srcOrd="3" destOrd="0" presId="urn:microsoft.com/office/officeart/2018/5/layout/IconLeafLabelList"/>
    <dgm:cxn modelId="{704D8925-F1C6-4FE6-9140-520DF037ADB2}" type="presParOf" srcId="{00C642AD-6DC4-43B0-A1D9-54F38CE5F2C7}" destId="{24374A89-4C8B-4828-9BCE-AEE9A7D46046}" srcOrd="4" destOrd="0" presId="urn:microsoft.com/office/officeart/2018/5/layout/IconLeafLabelList"/>
    <dgm:cxn modelId="{1AD2CB22-5510-42A3-9A6D-AF2F0E08131D}" type="presParOf" srcId="{24374A89-4C8B-4828-9BCE-AEE9A7D46046}" destId="{54F34805-2A11-4576-9446-7EACC05955FA}" srcOrd="0" destOrd="0" presId="urn:microsoft.com/office/officeart/2018/5/layout/IconLeafLabelList"/>
    <dgm:cxn modelId="{79C047B8-3F1C-4FF7-882B-5B252684CC53}" type="presParOf" srcId="{24374A89-4C8B-4828-9BCE-AEE9A7D46046}" destId="{019F581B-88B2-4701-8669-83E8701056AB}" srcOrd="1" destOrd="0" presId="urn:microsoft.com/office/officeart/2018/5/layout/IconLeafLabelList"/>
    <dgm:cxn modelId="{DD4EF2A3-5C9F-4E84-B372-B6823F69BC24}" type="presParOf" srcId="{24374A89-4C8B-4828-9BCE-AEE9A7D46046}" destId="{026572BD-0453-4C0E-A619-D4DBF1225580}" srcOrd="2" destOrd="0" presId="urn:microsoft.com/office/officeart/2018/5/layout/IconLeafLabelList"/>
    <dgm:cxn modelId="{525B88FF-FBE7-48FF-A7CB-15D2AAE286EE}" type="presParOf" srcId="{24374A89-4C8B-4828-9BCE-AEE9A7D46046}" destId="{1A143A66-BFE6-4D11-BA40-5D2BF0075431}" srcOrd="3" destOrd="0" presId="urn:microsoft.com/office/officeart/2018/5/layout/IconLeafLabelList"/>
    <dgm:cxn modelId="{FF341253-7CBC-48CE-8A9A-87D88829CC0B}" type="presParOf" srcId="{00C642AD-6DC4-43B0-A1D9-54F38CE5F2C7}" destId="{3AC17AAA-003D-412E-8567-202584C25A53}" srcOrd="5" destOrd="0" presId="urn:microsoft.com/office/officeart/2018/5/layout/IconLeafLabelList"/>
    <dgm:cxn modelId="{A4F24E40-DE5C-45CA-8059-5C7DE10E0CA0}" type="presParOf" srcId="{00C642AD-6DC4-43B0-A1D9-54F38CE5F2C7}" destId="{C1A8AF3E-643F-4525-92AF-2293EC3EEFA0}" srcOrd="6" destOrd="0" presId="urn:microsoft.com/office/officeart/2018/5/layout/IconLeafLabelList"/>
    <dgm:cxn modelId="{13731932-9253-4FD9-98B1-207FAD791574}" type="presParOf" srcId="{C1A8AF3E-643F-4525-92AF-2293EC3EEFA0}" destId="{CCCC8CF1-9FD9-437E-9EE9-23DF12A9B667}" srcOrd="0" destOrd="0" presId="urn:microsoft.com/office/officeart/2018/5/layout/IconLeafLabelList"/>
    <dgm:cxn modelId="{5679699A-EDA7-4571-9D03-4E8EEB2F3DD1}" type="presParOf" srcId="{C1A8AF3E-643F-4525-92AF-2293EC3EEFA0}" destId="{0FFDA280-D35C-4D5E-85FF-F239062726F9}" srcOrd="1" destOrd="0" presId="urn:microsoft.com/office/officeart/2018/5/layout/IconLeafLabelList"/>
    <dgm:cxn modelId="{123294E3-13D1-4D3D-856A-7F4E76FF0FA2}" type="presParOf" srcId="{C1A8AF3E-643F-4525-92AF-2293EC3EEFA0}" destId="{F0692E69-73D8-458D-9314-1B432120FB69}" srcOrd="2" destOrd="0" presId="urn:microsoft.com/office/officeart/2018/5/layout/IconLeafLabelList"/>
    <dgm:cxn modelId="{5B441760-E01B-4057-81F0-01E7967672AA}" type="presParOf" srcId="{C1A8AF3E-643F-4525-92AF-2293EC3EEFA0}" destId="{30A534B1-B16F-42AE-AC84-1C5F4D78E1B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9318BE-DC78-44BA-801A-9CDA0A196AF7}"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FAFDB727-8019-494D-9863-34805D5E3154}">
      <dgm:prSet/>
      <dgm:spPr/>
      <dgm:t>
        <a:bodyPr/>
        <a:lstStyle/>
        <a:p>
          <a:pPr>
            <a:lnSpc>
              <a:spcPct val="100000"/>
            </a:lnSpc>
            <a:defRPr cap="all"/>
          </a:pPr>
          <a:r>
            <a:rPr lang="en-US" dirty="0"/>
            <a:t>Assess</a:t>
          </a:r>
        </a:p>
      </dgm:t>
    </dgm:pt>
    <dgm:pt modelId="{E2827F74-1BC5-41E0-8FF2-BCFB77E176B3}" type="parTrans" cxnId="{337602F0-2040-4D68-AD12-C4FC499A015A}">
      <dgm:prSet/>
      <dgm:spPr/>
      <dgm:t>
        <a:bodyPr/>
        <a:lstStyle/>
        <a:p>
          <a:endParaRPr lang="en-US"/>
        </a:p>
      </dgm:t>
    </dgm:pt>
    <dgm:pt modelId="{C8A4CBC1-72CF-45CA-8F1A-CC23C8087A1D}" type="sibTrans" cxnId="{337602F0-2040-4D68-AD12-C4FC499A015A}">
      <dgm:prSet/>
      <dgm:spPr/>
      <dgm:t>
        <a:bodyPr/>
        <a:lstStyle/>
        <a:p>
          <a:endParaRPr lang="en-US"/>
        </a:p>
      </dgm:t>
    </dgm:pt>
    <dgm:pt modelId="{245BC8E3-A7DD-4273-8093-F589D2846D29}">
      <dgm:prSet/>
      <dgm:spPr/>
      <dgm:t>
        <a:bodyPr/>
        <a:lstStyle/>
        <a:p>
          <a:pPr>
            <a:lnSpc>
              <a:spcPct val="100000"/>
            </a:lnSpc>
            <a:defRPr cap="all"/>
          </a:pPr>
          <a:r>
            <a:rPr lang="en-US" dirty="0"/>
            <a:t>Migrate</a:t>
          </a:r>
        </a:p>
      </dgm:t>
    </dgm:pt>
    <dgm:pt modelId="{E97D32ED-ECAD-4C2D-AB5E-4D76705506DC}" type="parTrans" cxnId="{1421EF4F-D7A4-4C90-B6F2-533D3A5123E7}">
      <dgm:prSet/>
      <dgm:spPr/>
      <dgm:t>
        <a:bodyPr/>
        <a:lstStyle/>
        <a:p>
          <a:endParaRPr lang="en-US"/>
        </a:p>
      </dgm:t>
    </dgm:pt>
    <dgm:pt modelId="{C370FAF0-5060-41B2-9C21-4549878FC9FA}" type="sibTrans" cxnId="{1421EF4F-D7A4-4C90-B6F2-533D3A5123E7}">
      <dgm:prSet/>
      <dgm:spPr/>
      <dgm:t>
        <a:bodyPr/>
        <a:lstStyle/>
        <a:p>
          <a:endParaRPr lang="en-US"/>
        </a:p>
      </dgm:t>
    </dgm:pt>
    <dgm:pt modelId="{00C642AD-6DC4-43B0-A1D9-54F38CE5F2C7}" type="pres">
      <dgm:prSet presAssocID="{889318BE-DC78-44BA-801A-9CDA0A196AF7}" presName="root" presStyleCnt="0">
        <dgm:presLayoutVars>
          <dgm:dir/>
          <dgm:resizeHandles val="exact"/>
        </dgm:presLayoutVars>
      </dgm:prSet>
      <dgm:spPr/>
    </dgm:pt>
    <dgm:pt modelId="{BE466864-976C-418E-84B1-7A15225BCB27}" type="pres">
      <dgm:prSet presAssocID="{FAFDB727-8019-494D-9863-34805D5E3154}" presName="compNode" presStyleCnt="0"/>
      <dgm:spPr/>
    </dgm:pt>
    <dgm:pt modelId="{B3DD40D9-F3A4-4A11-A0EC-F6BE3496F5E1}" type="pres">
      <dgm:prSet presAssocID="{FAFDB727-8019-494D-9863-34805D5E3154}" presName="iconBgRect" presStyleLbl="bgShp" presStyleIdx="0" presStyleCnt="2"/>
      <dgm:spPr>
        <a:prstGeom prst="round2DiagRect">
          <a:avLst>
            <a:gd name="adj1" fmla="val 29727"/>
            <a:gd name="adj2" fmla="val 0"/>
          </a:avLst>
        </a:prstGeom>
      </dgm:spPr>
    </dgm:pt>
    <dgm:pt modelId="{32D612DF-BF1B-4F9A-AC7F-982EE17C8A5A}" type="pres">
      <dgm:prSet presAssocID="{FAFDB727-8019-494D-9863-34805D5E315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6DBCD8E-0968-4385-BC19-7E7E21625583}" type="pres">
      <dgm:prSet presAssocID="{FAFDB727-8019-494D-9863-34805D5E3154}" presName="spaceRect" presStyleCnt="0"/>
      <dgm:spPr/>
    </dgm:pt>
    <dgm:pt modelId="{55FA6B58-6B45-4FED-BD11-4829415D46DA}" type="pres">
      <dgm:prSet presAssocID="{FAFDB727-8019-494D-9863-34805D5E3154}" presName="textRect" presStyleLbl="revTx" presStyleIdx="0" presStyleCnt="2">
        <dgm:presLayoutVars>
          <dgm:chMax val="1"/>
          <dgm:chPref val="1"/>
        </dgm:presLayoutVars>
      </dgm:prSet>
      <dgm:spPr/>
    </dgm:pt>
    <dgm:pt modelId="{4A7CE3A7-A692-4BFF-8E3A-41C9886F0B32}" type="pres">
      <dgm:prSet presAssocID="{C8A4CBC1-72CF-45CA-8F1A-CC23C8087A1D}" presName="sibTrans" presStyleCnt="0"/>
      <dgm:spPr/>
    </dgm:pt>
    <dgm:pt modelId="{F64FCBA9-E8EE-4706-9D61-D3DD65F614AE}" type="pres">
      <dgm:prSet presAssocID="{245BC8E3-A7DD-4273-8093-F589D2846D29}" presName="compNode" presStyleCnt="0"/>
      <dgm:spPr/>
    </dgm:pt>
    <dgm:pt modelId="{D51ACB7B-4992-42BF-92BF-AB1D0C57099C}" type="pres">
      <dgm:prSet presAssocID="{245BC8E3-A7DD-4273-8093-F589D2846D29}" presName="iconBgRect" presStyleLbl="bgShp" presStyleIdx="1" presStyleCnt="2"/>
      <dgm:spPr>
        <a:prstGeom prst="round2DiagRect">
          <a:avLst>
            <a:gd name="adj1" fmla="val 29727"/>
            <a:gd name="adj2" fmla="val 0"/>
          </a:avLst>
        </a:prstGeom>
      </dgm:spPr>
    </dgm:pt>
    <dgm:pt modelId="{6EB549D1-928C-44D6-A0F3-7F546F8FA850}" type="pres">
      <dgm:prSet presAssocID="{245BC8E3-A7DD-4273-8093-F589D2846D2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nsfer"/>
        </a:ext>
      </dgm:extLst>
    </dgm:pt>
    <dgm:pt modelId="{B5AA1F64-C437-4C42-9922-A5729CE16E03}" type="pres">
      <dgm:prSet presAssocID="{245BC8E3-A7DD-4273-8093-F589D2846D29}" presName="spaceRect" presStyleCnt="0"/>
      <dgm:spPr/>
    </dgm:pt>
    <dgm:pt modelId="{AE025980-5B36-47D6-BA4C-BDF48B72E994}" type="pres">
      <dgm:prSet presAssocID="{245BC8E3-A7DD-4273-8093-F589D2846D29}" presName="textRect" presStyleLbl="revTx" presStyleIdx="1" presStyleCnt="2">
        <dgm:presLayoutVars>
          <dgm:chMax val="1"/>
          <dgm:chPref val="1"/>
        </dgm:presLayoutVars>
      </dgm:prSet>
      <dgm:spPr/>
    </dgm:pt>
  </dgm:ptLst>
  <dgm:cxnLst>
    <dgm:cxn modelId="{00473F26-679D-4EDE-A8A3-946992421D42}" type="presOf" srcId="{889318BE-DC78-44BA-801A-9CDA0A196AF7}" destId="{00C642AD-6DC4-43B0-A1D9-54F38CE5F2C7}" srcOrd="0" destOrd="0" presId="urn:microsoft.com/office/officeart/2018/5/layout/IconLeafLabelList"/>
    <dgm:cxn modelId="{1421EF4F-D7A4-4C90-B6F2-533D3A5123E7}" srcId="{889318BE-DC78-44BA-801A-9CDA0A196AF7}" destId="{245BC8E3-A7DD-4273-8093-F589D2846D29}" srcOrd="1" destOrd="0" parTransId="{E97D32ED-ECAD-4C2D-AB5E-4D76705506DC}" sibTransId="{C370FAF0-5060-41B2-9C21-4549878FC9FA}"/>
    <dgm:cxn modelId="{D5405688-1F9D-4422-AA6F-F613D3FCF3A5}" type="presOf" srcId="{FAFDB727-8019-494D-9863-34805D5E3154}" destId="{55FA6B58-6B45-4FED-BD11-4829415D46DA}" srcOrd="0" destOrd="0" presId="urn:microsoft.com/office/officeart/2018/5/layout/IconLeafLabelList"/>
    <dgm:cxn modelId="{B7286AB8-403E-479B-9E22-DC06E6C68265}" type="presOf" srcId="{245BC8E3-A7DD-4273-8093-F589D2846D29}" destId="{AE025980-5B36-47D6-BA4C-BDF48B72E994}" srcOrd="0" destOrd="0" presId="urn:microsoft.com/office/officeart/2018/5/layout/IconLeafLabelList"/>
    <dgm:cxn modelId="{337602F0-2040-4D68-AD12-C4FC499A015A}" srcId="{889318BE-DC78-44BA-801A-9CDA0A196AF7}" destId="{FAFDB727-8019-494D-9863-34805D5E3154}" srcOrd="0" destOrd="0" parTransId="{E2827F74-1BC5-41E0-8FF2-BCFB77E176B3}" sibTransId="{C8A4CBC1-72CF-45CA-8F1A-CC23C8087A1D}"/>
    <dgm:cxn modelId="{3B5E52E3-463A-4A8B-84C6-F07267672230}" type="presParOf" srcId="{00C642AD-6DC4-43B0-A1D9-54F38CE5F2C7}" destId="{BE466864-976C-418E-84B1-7A15225BCB27}" srcOrd="0" destOrd="0" presId="urn:microsoft.com/office/officeart/2018/5/layout/IconLeafLabelList"/>
    <dgm:cxn modelId="{59887868-CD64-43DA-B523-ABF37E011C03}" type="presParOf" srcId="{BE466864-976C-418E-84B1-7A15225BCB27}" destId="{B3DD40D9-F3A4-4A11-A0EC-F6BE3496F5E1}" srcOrd="0" destOrd="0" presId="urn:microsoft.com/office/officeart/2018/5/layout/IconLeafLabelList"/>
    <dgm:cxn modelId="{431CE588-CB86-40B0-8E75-03D7A8B2885B}" type="presParOf" srcId="{BE466864-976C-418E-84B1-7A15225BCB27}" destId="{32D612DF-BF1B-4F9A-AC7F-982EE17C8A5A}" srcOrd="1" destOrd="0" presId="urn:microsoft.com/office/officeart/2018/5/layout/IconLeafLabelList"/>
    <dgm:cxn modelId="{B78A83C7-8FCC-4646-BBDB-CE82E37C1161}" type="presParOf" srcId="{BE466864-976C-418E-84B1-7A15225BCB27}" destId="{16DBCD8E-0968-4385-BC19-7E7E21625583}" srcOrd="2" destOrd="0" presId="urn:microsoft.com/office/officeart/2018/5/layout/IconLeafLabelList"/>
    <dgm:cxn modelId="{EF1EBCC6-49E2-4DBB-82F4-F8C9CE8F8CE2}" type="presParOf" srcId="{BE466864-976C-418E-84B1-7A15225BCB27}" destId="{55FA6B58-6B45-4FED-BD11-4829415D46DA}" srcOrd="3" destOrd="0" presId="urn:microsoft.com/office/officeart/2018/5/layout/IconLeafLabelList"/>
    <dgm:cxn modelId="{A4BB9611-D985-4C1B-A251-1AC5499ADF50}" type="presParOf" srcId="{00C642AD-6DC4-43B0-A1D9-54F38CE5F2C7}" destId="{4A7CE3A7-A692-4BFF-8E3A-41C9886F0B32}" srcOrd="1" destOrd="0" presId="urn:microsoft.com/office/officeart/2018/5/layout/IconLeafLabelList"/>
    <dgm:cxn modelId="{82BCE368-1BFC-4098-8D4F-EE2C62E693D7}" type="presParOf" srcId="{00C642AD-6DC4-43B0-A1D9-54F38CE5F2C7}" destId="{F64FCBA9-E8EE-4706-9D61-D3DD65F614AE}" srcOrd="2" destOrd="0" presId="urn:microsoft.com/office/officeart/2018/5/layout/IconLeafLabelList"/>
    <dgm:cxn modelId="{88DBD590-A4DF-46B0-9F15-BFA0B84BF770}" type="presParOf" srcId="{F64FCBA9-E8EE-4706-9D61-D3DD65F614AE}" destId="{D51ACB7B-4992-42BF-92BF-AB1D0C57099C}" srcOrd="0" destOrd="0" presId="urn:microsoft.com/office/officeart/2018/5/layout/IconLeafLabelList"/>
    <dgm:cxn modelId="{E7F1C9BA-7D17-4059-A4B6-76D6C42452FC}" type="presParOf" srcId="{F64FCBA9-E8EE-4706-9D61-D3DD65F614AE}" destId="{6EB549D1-928C-44D6-A0F3-7F546F8FA850}" srcOrd="1" destOrd="0" presId="urn:microsoft.com/office/officeart/2018/5/layout/IconLeafLabelList"/>
    <dgm:cxn modelId="{C9788FD6-B15C-40A5-93C5-9EDBC7A60035}" type="presParOf" srcId="{F64FCBA9-E8EE-4706-9D61-D3DD65F614AE}" destId="{B5AA1F64-C437-4C42-9922-A5729CE16E03}" srcOrd="2" destOrd="0" presId="urn:microsoft.com/office/officeart/2018/5/layout/IconLeafLabelList"/>
    <dgm:cxn modelId="{A9BEAC39-D8B8-4430-B569-0400D059FC6E}" type="presParOf" srcId="{F64FCBA9-E8EE-4706-9D61-D3DD65F614AE}" destId="{AE025980-5B36-47D6-BA4C-BDF48B72E99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ECFF57-D6BC-4EED-A7BE-BA831248021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962A0489-53D7-4E79-A66D-9B6027D9F679}">
      <dgm:prSet/>
      <dgm:spPr/>
      <dgm:t>
        <a:bodyPr/>
        <a:lstStyle/>
        <a:p>
          <a:r>
            <a:rPr lang="en-US" dirty="0">
              <a:latin typeface="calibri"/>
              <a:cs typeface="calibri"/>
            </a:rPr>
            <a:t>What is the structure of your data?</a:t>
          </a:r>
          <a:endParaRPr lang="en-US" b="0" i="0" u="none" strike="noStrike" cap="none" baseline="0" noProof="0" dirty="0">
            <a:latin typeface="calibri"/>
            <a:cs typeface="calibri"/>
          </a:endParaRPr>
        </a:p>
      </dgm:t>
    </dgm:pt>
    <dgm:pt modelId="{DB52B399-C9F4-4373-BE9E-4206B9CC0034}" type="parTrans" cxnId="{55F631D6-DD1E-4B49-8A0E-0BBD13537D80}">
      <dgm:prSet/>
      <dgm:spPr/>
      <dgm:t>
        <a:bodyPr/>
        <a:lstStyle/>
        <a:p>
          <a:endParaRPr lang="en-US"/>
        </a:p>
      </dgm:t>
    </dgm:pt>
    <dgm:pt modelId="{FA3CCDCB-3198-4089-8106-3C4BFD90B949}" type="sibTrans" cxnId="{55F631D6-DD1E-4B49-8A0E-0BBD13537D80}">
      <dgm:prSet/>
      <dgm:spPr/>
      <dgm:t>
        <a:bodyPr/>
        <a:lstStyle/>
        <a:p>
          <a:endParaRPr lang="en-US"/>
        </a:p>
      </dgm:t>
    </dgm:pt>
    <dgm:pt modelId="{5B1C06DF-AB79-4736-956A-EC2526677D07}">
      <dgm:prSet/>
      <dgm:spPr/>
      <dgm:t>
        <a:bodyPr/>
        <a:lstStyle/>
        <a:p>
          <a:pPr rtl="0"/>
          <a:r>
            <a:rPr lang="en-US" dirty="0">
              <a:latin typeface="calibri"/>
              <a:cs typeface="calibri"/>
            </a:rPr>
            <a:t>How much data will you be working with?</a:t>
          </a:r>
        </a:p>
      </dgm:t>
    </dgm:pt>
    <dgm:pt modelId="{9E0EC7AF-47D7-4A06-9C3C-DCC82A7801BE}" type="parTrans" cxnId="{D6747D71-FB25-4B4A-973B-D9A3271444F7}">
      <dgm:prSet/>
      <dgm:spPr/>
      <dgm:t>
        <a:bodyPr/>
        <a:lstStyle/>
        <a:p>
          <a:endParaRPr lang="en-US"/>
        </a:p>
      </dgm:t>
    </dgm:pt>
    <dgm:pt modelId="{84383963-C39D-4CEE-9876-B274B0383E01}" type="sibTrans" cxnId="{D6747D71-FB25-4B4A-973B-D9A3271444F7}">
      <dgm:prSet/>
      <dgm:spPr/>
      <dgm:t>
        <a:bodyPr/>
        <a:lstStyle/>
        <a:p>
          <a:endParaRPr lang="en-US"/>
        </a:p>
      </dgm:t>
    </dgm:pt>
    <dgm:pt modelId="{BB42C346-339C-418A-B2DF-377DA3709AC3}">
      <dgm:prSet/>
      <dgm:spPr/>
      <dgm:t>
        <a:bodyPr/>
        <a:lstStyle/>
        <a:p>
          <a:r>
            <a:rPr lang="en-US" dirty="0">
              <a:latin typeface="calibri"/>
              <a:cs typeface="calibri"/>
            </a:rPr>
            <a:t>Is having some of your data on premise important to you?</a:t>
          </a:r>
        </a:p>
      </dgm:t>
    </dgm:pt>
    <dgm:pt modelId="{96CC6DEB-9167-4EBD-918B-D5D93E69FCAE}" type="parTrans" cxnId="{B4CAB408-91AF-4460-957C-2B0ED7B7C449}">
      <dgm:prSet/>
      <dgm:spPr/>
      <dgm:t>
        <a:bodyPr/>
        <a:lstStyle/>
        <a:p>
          <a:endParaRPr lang="en-US"/>
        </a:p>
      </dgm:t>
    </dgm:pt>
    <dgm:pt modelId="{EC782133-7A94-4CB1-BCEE-64DE9613882B}" type="sibTrans" cxnId="{B4CAB408-91AF-4460-957C-2B0ED7B7C449}">
      <dgm:prSet/>
      <dgm:spPr/>
      <dgm:t>
        <a:bodyPr/>
        <a:lstStyle/>
        <a:p>
          <a:endParaRPr lang="en-US"/>
        </a:p>
      </dgm:t>
    </dgm:pt>
    <dgm:pt modelId="{9A2F5D8E-DAEC-4578-9A54-83DF31D1B755}">
      <dgm:prSet/>
      <dgm:spPr/>
      <dgm:t>
        <a:bodyPr/>
        <a:lstStyle/>
        <a:p>
          <a:pPr rtl="0"/>
          <a:r>
            <a:rPr lang="en-US" dirty="0">
              <a:latin typeface="calibri"/>
              <a:cs typeface="calibri"/>
            </a:rPr>
            <a:t>What tools or services depend on your data right now?</a:t>
          </a:r>
        </a:p>
      </dgm:t>
    </dgm:pt>
    <dgm:pt modelId="{F98CAF5D-CD6C-45B1-9559-325D5424854F}" type="parTrans" cxnId="{B997A474-0467-4EAB-B751-98EB0A90A95E}">
      <dgm:prSet/>
      <dgm:spPr/>
      <dgm:t>
        <a:bodyPr/>
        <a:lstStyle/>
        <a:p>
          <a:endParaRPr lang="en-US"/>
        </a:p>
      </dgm:t>
    </dgm:pt>
    <dgm:pt modelId="{A69AA250-C3AE-43B2-B6AE-C041BD2B6649}" type="sibTrans" cxnId="{B997A474-0467-4EAB-B751-98EB0A90A95E}">
      <dgm:prSet/>
      <dgm:spPr/>
      <dgm:t>
        <a:bodyPr/>
        <a:lstStyle/>
        <a:p>
          <a:endParaRPr lang="en-US"/>
        </a:p>
      </dgm:t>
    </dgm:pt>
    <dgm:pt modelId="{358458A2-D509-4110-BF92-9940F60DD644}">
      <dgm:prSet/>
      <dgm:spPr/>
      <dgm:t>
        <a:bodyPr/>
        <a:lstStyle/>
        <a:p>
          <a:r>
            <a:rPr lang="en-US" b="0" dirty="0">
              <a:latin typeface="calibri"/>
              <a:cs typeface="calibri"/>
            </a:rPr>
            <a:t>Will this data be accessed by many?</a:t>
          </a:r>
        </a:p>
      </dgm:t>
    </dgm:pt>
    <dgm:pt modelId="{3B8D47DF-BCC2-4E43-9AB7-263A895A7786}" type="parTrans" cxnId="{4ABFCFAA-88A6-4347-8D9C-3314DB1636A5}">
      <dgm:prSet/>
      <dgm:spPr/>
      <dgm:t>
        <a:bodyPr/>
        <a:lstStyle/>
        <a:p>
          <a:endParaRPr lang="en-US"/>
        </a:p>
      </dgm:t>
    </dgm:pt>
    <dgm:pt modelId="{63AFAF79-9EA2-460D-BA44-D828A890B587}" type="sibTrans" cxnId="{4ABFCFAA-88A6-4347-8D9C-3314DB1636A5}">
      <dgm:prSet/>
      <dgm:spPr/>
      <dgm:t>
        <a:bodyPr/>
        <a:lstStyle/>
        <a:p>
          <a:endParaRPr lang="en-US"/>
        </a:p>
      </dgm:t>
    </dgm:pt>
    <dgm:pt modelId="{1CA9761A-038B-4644-AC2D-3E54673D1889}" type="pres">
      <dgm:prSet presAssocID="{93ECFF57-D6BC-4EED-A7BE-BA8312480216}" presName="vert0" presStyleCnt="0">
        <dgm:presLayoutVars>
          <dgm:dir/>
          <dgm:animOne val="branch"/>
          <dgm:animLvl val="lvl"/>
        </dgm:presLayoutVars>
      </dgm:prSet>
      <dgm:spPr/>
    </dgm:pt>
    <dgm:pt modelId="{D7EA57D1-767F-4F79-AF57-44E694F5D4A5}" type="pres">
      <dgm:prSet presAssocID="{962A0489-53D7-4E79-A66D-9B6027D9F679}" presName="thickLine" presStyleLbl="alignNode1" presStyleIdx="0" presStyleCnt="5"/>
      <dgm:spPr/>
    </dgm:pt>
    <dgm:pt modelId="{CB17F2B6-956B-4F16-8DC1-884111C384A5}" type="pres">
      <dgm:prSet presAssocID="{962A0489-53D7-4E79-A66D-9B6027D9F679}" presName="horz1" presStyleCnt="0"/>
      <dgm:spPr/>
    </dgm:pt>
    <dgm:pt modelId="{89F36F9B-B831-4352-A50E-1E38210417ED}" type="pres">
      <dgm:prSet presAssocID="{962A0489-53D7-4E79-A66D-9B6027D9F679}" presName="tx1" presStyleLbl="revTx" presStyleIdx="0" presStyleCnt="5"/>
      <dgm:spPr/>
    </dgm:pt>
    <dgm:pt modelId="{9AF3B0B6-47AD-4EEB-9D53-0CCB2A7FDDEC}" type="pres">
      <dgm:prSet presAssocID="{962A0489-53D7-4E79-A66D-9B6027D9F679}" presName="vert1" presStyleCnt="0"/>
      <dgm:spPr/>
    </dgm:pt>
    <dgm:pt modelId="{E3149816-C979-442B-8263-F0FFB1079281}" type="pres">
      <dgm:prSet presAssocID="{5B1C06DF-AB79-4736-956A-EC2526677D07}" presName="thickLine" presStyleLbl="alignNode1" presStyleIdx="1" presStyleCnt="5"/>
      <dgm:spPr/>
    </dgm:pt>
    <dgm:pt modelId="{77B6B2B7-9124-48CA-9B8C-E0A698456C91}" type="pres">
      <dgm:prSet presAssocID="{5B1C06DF-AB79-4736-956A-EC2526677D07}" presName="horz1" presStyleCnt="0"/>
      <dgm:spPr/>
    </dgm:pt>
    <dgm:pt modelId="{0D71B0AD-AC4A-4573-98AD-888BD7041B5C}" type="pres">
      <dgm:prSet presAssocID="{5B1C06DF-AB79-4736-956A-EC2526677D07}" presName="tx1" presStyleLbl="revTx" presStyleIdx="1" presStyleCnt="5"/>
      <dgm:spPr/>
    </dgm:pt>
    <dgm:pt modelId="{68A5ADC3-2D9A-4577-935D-582D7272A535}" type="pres">
      <dgm:prSet presAssocID="{5B1C06DF-AB79-4736-956A-EC2526677D07}" presName="vert1" presStyleCnt="0"/>
      <dgm:spPr/>
    </dgm:pt>
    <dgm:pt modelId="{2B15516B-9AAE-40A3-AE3B-6E3E3D565B17}" type="pres">
      <dgm:prSet presAssocID="{BB42C346-339C-418A-B2DF-377DA3709AC3}" presName="thickLine" presStyleLbl="alignNode1" presStyleIdx="2" presStyleCnt="5"/>
      <dgm:spPr/>
    </dgm:pt>
    <dgm:pt modelId="{D06BC34C-A334-43F1-B5DD-E216C5DA7880}" type="pres">
      <dgm:prSet presAssocID="{BB42C346-339C-418A-B2DF-377DA3709AC3}" presName="horz1" presStyleCnt="0"/>
      <dgm:spPr/>
    </dgm:pt>
    <dgm:pt modelId="{C2B1FE46-BC75-4ED8-852B-CC29F44D7341}" type="pres">
      <dgm:prSet presAssocID="{BB42C346-339C-418A-B2DF-377DA3709AC3}" presName="tx1" presStyleLbl="revTx" presStyleIdx="2" presStyleCnt="5"/>
      <dgm:spPr/>
    </dgm:pt>
    <dgm:pt modelId="{11AD3034-49F4-41BF-BA66-12F9712206B6}" type="pres">
      <dgm:prSet presAssocID="{BB42C346-339C-418A-B2DF-377DA3709AC3}" presName="vert1" presStyleCnt="0"/>
      <dgm:spPr/>
    </dgm:pt>
    <dgm:pt modelId="{D0195E9B-B606-42EB-A7FB-96A2C0EA57C4}" type="pres">
      <dgm:prSet presAssocID="{9A2F5D8E-DAEC-4578-9A54-83DF31D1B755}" presName="thickLine" presStyleLbl="alignNode1" presStyleIdx="3" presStyleCnt="5"/>
      <dgm:spPr/>
    </dgm:pt>
    <dgm:pt modelId="{D7348433-E2FA-4E02-B38A-E36BE50B071A}" type="pres">
      <dgm:prSet presAssocID="{9A2F5D8E-DAEC-4578-9A54-83DF31D1B755}" presName="horz1" presStyleCnt="0"/>
      <dgm:spPr/>
    </dgm:pt>
    <dgm:pt modelId="{6EF59864-99C4-4016-BF10-095685673352}" type="pres">
      <dgm:prSet presAssocID="{9A2F5D8E-DAEC-4578-9A54-83DF31D1B755}" presName="tx1" presStyleLbl="revTx" presStyleIdx="3" presStyleCnt="5"/>
      <dgm:spPr/>
    </dgm:pt>
    <dgm:pt modelId="{89861FF6-63FA-4DA6-9981-014690BE974C}" type="pres">
      <dgm:prSet presAssocID="{9A2F5D8E-DAEC-4578-9A54-83DF31D1B755}" presName="vert1" presStyleCnt="0"/>
      <dgm:spPr/>
    </dgm:pt>
    <dgm:pt modelId="{90589020-9065-49C3-8CEB-25714645B065}" type="pres">
      <dgm:prSet presAssocID="{358458A2-D509-4110-BF92-9940F60DD644}" presName="thickLine" presStyleLbl="alignNode1" presStyleIdx="4" presStyleCnt="5"/>
      <dgm:spPr/>
    </dgm:pt>
    <dgm:pt modelId="{61BA1560-D1A0-4830-9CF7-F1FDC130EC63}" type="pres">
      <dgm:prSet presAssocID="{358458A2-D509-4110-BF92-9940F60DD644}" presName="horz1" presStyleCnt="0"/>
      <dgm:spPr/>
    </dgm:pt>
    <dgm:pt modelId="{7323FC8B-10BE-4672-A5C5-7DAFEFC5C81C}" type="pres">
      <dgm:prSet presAssocID="{358458A2-D509-4110-BF92-9940F60DD644}" presName="tx1" presStyleLbl="revTx" presStyleIdx="4" presStyleCnt="5"/>
      <dgm:spPr/>
    </dgm:pt>
    <dgm:pt modelId="{A1D4976F-502B-4A59-B0B4-7F37B3EB619A}" type="pres">
      <dgm:prSet presAssocID="{358458A2-D509-4110-BF92-9940F60DD644}" presName="vert1" presStyleCnt="0"/>
      <dgm:spPr/>
    </dgm:pt>
  </dgm:ptLst>
  <dgm:cxnLst>
    <dgm:cxn modelId="{B4CAB408-91AF-4460-957C-2B0ED7B7C449}" srcId="{93ECFF57-D6BC-4EED-A7BE-BA8312480216}" destId="{BB42C346-339C-418A-B2DF-377DA3709AC3}" srcOrd="2" destOrd="0" parTransId="{96CC6DEB-9167-4EBD-918B-D5D93E69FCAE}" sibTransId="{EC782133-7A94-4CB1-BCEE-64DE9613882B}"/>
    <dgm:cxn modelId="{B5175B62-393C-4620-8CBE-3A45BC4B4F44}" type="presOf" srcId="{5B1C06DF-AB79-4736-956A-EC2526677D07}" destId="{0D71B0AD-AC4A-4573-98AD-888BD7041B5C}" srcOrd="0" destOrd="0" presId="urn:microsoft.com/office/officeart/2008/layout/LinedList"/>
    <dgm:cxn modelId="{D220E046-3345-4BD4-B20E-15C93A083A9D}" type="presOf" srcId="{358458A2-D509-4110-BF92-9940F60DD644}" destId="{7323FC8B-10BE-4672-A5C5-7DAFEFC5C81C}" srcOrd="0" destOrd="0" presId="urn:microsoft.com/office/officeart/2008/layout/LinedList"/>
    <dgm:cxn modelId="{D6747D71-FB25-4B4A-973B-D9A3271444F7}" srcId="{93ECFF57-D6BC-4EED-A7BE-BA8312480216}" destId="{5B1C06DF-AB79-4736-956A-EC2526677D07}" srcOrd="1" destOrd="0" parTransId="{9E0EC7AF-47D7-4A06-9C3C-DCC82A7801BE}" sibTransId="{84383963-C39D-4CEE-9876-B274B0383E01}"/>
    <dgm:cxn modelId="{B997A474-0467-4EAB-B751-98EB0A90A95E}" srcId="{93ECFF57-D6BC-4EED-A7BE-BA8312480216}" destId="{9A2F5D8E-DAEC-4578-9A54-83DF31D1B755}" srcOrd="3" destOrd="0" parTransId="{F98CAF5D-CD6C-45B1-9559-325D5424854F}" sibTransId="{A69AA250-C3AE-43B2-B6AE-C041BD2B6649}"/>
    <dgm:cxn modelId="{6AF6F883-8941-449A-A8CF-A4A8E5565C6F}" type="presOf" srcId="{BB42C346-339C-418A-B2DF-377DA3709AC3}" destId="{C2B1FE46-BC75-4ED8-852B-CC29F44D7341}" srcOrd="0" destOrd="0" presId="urn:microsoft.com/office/officeart/2008/layout/LinedList"/>
    <dgm:cxn modelId="{F4F53398-92D0-47D3-9B26-E33CBDD19B5B}" type="presOf" srcId="{962A0489-53D7-4E79-A66D-9B6027D9F679}" destId="{89F36F9B-B831-4352-A50E-1E38210417ED}" srcOrd="0" destOrd="0" presId="urn:microsoft.com/office/officeart/2008/layout/LinedList"/>
    <dgm:cxn modelId="{4ABFCFAA-88A6-4347-8D9C-3314DB1636A5}" srcId="{93ECFF57-D6BC-4EED-A7BE-BA8312480216}" destId="{358458A2-D509-4110-BF92-9940F60DD644}" srcOrd="4" destOrd="0" parTransId="{3B8D47DF-BCC2-4E43-9AB7-263A895A7786}" sibTransId="{63AFAF79-9EA2-460D-BA44-D828A890B587}"/>
    <dgm:cxn modelId="{55F631D6-DD1E-4B49-8A0E-0BBD13537D80}" srcId="{93ECFF57-D6BC-4EED-A7BE-BA8312480216}" destId="{962A0489-53D7-4E79-A66D-9B6027D9F679}" srcOrd="0" destOrd="0" parTransId="{DB52B399-C9F4-4373-BE9E-4206B9CC0034}" sibTransId="{FA3CCDCB-3198-4089-8106-3C4BFD90B949}"/>
    <dgm:cxn modelId="{A49DFFD6-81E5-47F4-BF26-FC615076D164}" type="presOf" srcId="{93ECFF57-D6BC-4EED-A7BE-BA8312480216}" destId="{1CA9761A-038B-4644-AC2D-3E54673D1889}" srcOrd="0" destOrd="0" presId="urn:microsoft.com/office/officeart/2008/layout/LinedList"/>
    <dgm:cxn modelId="{8C080ADE-522A-41C6-9D22-F3DF889AC08C}" type="presOf" srcId="{9A2F5D8E-DAEC-4578-9A54-83DF31D1B755}" destId="{6EF59864-99C4-4016-BF10-095685673352}" srcOrd="0" destOrd="0" presId="urn:microsoft.com/office/officeart/2008/layout/LinedList"/>
    <dgm:cxn modelId="{08BF3D68-AE7D-45C6-986B-D57429C0EE64}" type="presParOf" srcId="{1CA9761A-038B-4644-AC2D-3E54673D1889}" destId="{D7EA57D1-767F-4F79-AF57-44E694F5D4A5}" srcOrd="0" destOrd="0" presId="urn:microsoft.com/office/officeart/2008/layout/LinedList"/>
    <dgm:cxn modelId="{E0546959-B4F3-4614-858A-62CA0C220623}" type="presParOf" srcId="{1CA9761A-038B-4644-AC2D-3E54673D1889}" destId="{CB17F2B6-956B-4F16-8DC1-884111C384A5}" srcOrd="1" destOrd="0" presId="urn:microsoft.com/office/officeart/2008/layout/LinedList"/>
    <dgm:cxn modelId="{D3F5EE25-98D5-48B8-9548-EFEB6613AECA}" type="presParOf" srcId="{CB17F2B6-956B-4F16-8DC1-884111C384A5}" destId="{89F36F9B-B831-4352-A50E-1E38210417ED}" srcOrd="0" destOrd="0" presId="urn:microsoft.com/office/officeart/2008/layout/LinedList"/>
    <dgm:cxn modelId="{542E8FC7-509F-4136-98FB-10034E15BE5B}" type="presParOf" srcId="{CB17F2B6-956B-4F16-8DC1-884111C384A5}" destId="{9AF3B0B6-47AD-4EEB-9D53-0CCB2A7FDDEC}" srcOrd="1" destOrd="0" presId="urn:microsoft.com/office/officeart/2008/layout/LinedList"/>
    <dgm:cxn modelId="{C36E2F90-D94A-420E-85FF-4D4DDF3585A8}" type="presParOf" srcId="{1CA9761A-038B-4644-AC2D-3E54673D1889}" destId="{E3149816-C979-442B-8263-F0FFB1079281}" srcOrd="2" destOrd="0" presId="urn:microsoft.com/office/officeart/2008/layout/LinedList"/>
    <dgm:cxn modelId="{FEF7A97F-30BE-41C0-ADDB-B1B4B849C4DD}" type="presParOf" srcId="{1CA9761A-038B-4644-AC2D-3E54673D1889}" destId="{77B6B2B7-9124-48CA-9B8C-E0A698456C91}" srcOrd="3" destOrd="0" presId="urn:microsoft.com/office/officeart/2008/layout/LinedList"/>
    <dgm:cxn modelId="{F40344B1-FBBC-4FE7-8CED-3649EE7E45C2}" type="presParOf" srcId="{77B6B2B7-9124-48CA-9B8C-E0A698456C91}" destId="{0D71B0AD-AC4A-4573-98AD-888BD7041B5C}" srcOrd="0" destOrd="0" presId="urn:microsoft.com/office/officeart/2008/layout/LinedList"/>
    <dgm:cxn modelId="{E35F9C1D-9875-4E9B-8BCA-801D39A27415}" type="presParOf" srcId="{77B6B2B7-9124-48CA-9B8C-E0A698456C91}" destId="{68A5ADC3-2D9A-4577-935D-582D7272A535}" srcOrd="1" destOrd="0" presId="urn:microsoft.com/office/officeart/2008/layout/LinedList"/>
    <dgm:cxn modelId="{49F5F786-4A8C-4C63-B245-8885F1382795}" type="presParOf" srcId="{1CA9761A-038B-4644-AC2D-3E54673D1889}" destId="{2B15516B-9AAE-40A3-AE3B-6E3E3D565B17}" srcOrd="4" destOrd="0" presId="urn:microsoft.com/office/officeart/2008/layout/LinedList"/>
    <dgm:cxn modelId="{E158B8D5-11F8-480C-83AD-FE936A842396}" type="presParOf" srcId="{1CA9761A-038B-4644-AC2D-3E54673D1889}" destId="{D06BC34C-A334-43F1-B5DD-E216C5DA7880}" srcOrd="5" destOrd="0" presId="urn:microsoft.com/office/officeart/2008/layout/LinedList"/>
    <dgm:cxn modelId="{0DC2448F-4CE3-4CE8-9550-F1FB8C832F19}" type="presParOf" srcId="{D06BC34C-A334-43F1-B5DD-E216C5DA7880}" destId="{C2B1FE46-BC75-4ED8-852B-CC29F44D7341}" srcOrd="0" destOrd="0" presId="urn:microsoft.com/office/officeart/2008/layout/LinedList"/>
    <dgm:cxn modelId="{B76AA853-650F-488E-8194-7731A664B557}" type="presParOf" srcId="{D06BC34C-A334-43F1-B5DD-E216C5DA7880}" destId="{11AD3034-49F4-41BF-BA66-12F9712206B6}" srcOrd="1" destOrd="0" presId="urn:microsoft.com/office/officeart/2008/layout/LinedList"/>
    <dgm:cxn modelId="{94A99AB4-93BF-4CBE-BBDB-6A78CD06A38E}" type="presParOf" srcId="{1CA9761A-038B-4644-AC2D-3E54673D1889}" destId="{D0195E9B-B606-42EB-A7FB-96A2C0EA57C4}" srcOrd="6" destOrd="0" presId="urn:microsoft.com/office/officeart/2008/layout/LinedList"/>
    <dgm:cxn modelId="{B5C0C192-B313-4780-956C-E1E4452C95A9}" type="presParOf" srcId="{1CA9761A-038B-4644-AC2D-3E54673D1889}" destId="{D7348433-E2FA-4E02-B38A-E36BE50B071A}" srcOrd="7" destOrd="0" presId="urn:microsoft.com/office/officeart/2008/layout/LinedList"/>
    <dgm:cxn modelId="{311ECD02-5CE4-484E-85F6-38871358B4BE}" type="presParOf" srcId="{D7348433-E2FA-4E02-B38A-E36BE50B071A}" destId="{6EF59864-99C4-4016-BF10-095685673352}" srcOrd="0" destOrd="0" presId="urn:microsoft.com/office/officeart/2008/layout/LinedList"/>
    <dgm:cxn modelId="{EDD08930-1EA8-4005-8907-C142F9AC118C}" type="presParOf" srcId="{D7348433-E2FA-4E02-B38A-E36BE50B071A}" destId="{89861FF6-63FA-4DA6-9981-014690BE974C}" srcOrd="1" destOrd="0" presId="urn:microsoft.com/office/officeart/2008/layout/LinedList"/>
    <dgm:cxn modelId="{25CA40E9-CB10-4FC5-8A14-0586BED61076}" type="presParOf" srcId="{1CA9761A-038B-4644-AC2D-3E54673D1889}" destId="{90589020-9065-49C3-8CEB-25714645B065}" srcOrd="8" destOrd="0" presId="urn:microsoft.com/office/officeart/2008/layout/LinedList"/>
    <dgm:cxn modelId="{C7F701B8-7904-4678-A6D8-6B56FB256E12}" type="presParOf" srcId="{1CA9761A-038B-4644-AC2D-3E54673D1889}" destId="{61BA1560-D1A0-4830-9CF7-F1FDC130EC63}" srcOrd="9" destOrd="0" presId="urn:microsoft.com/office/officeart/2008/layout/LinedList"/>
    <dgm:cxn modelId="{4C9EC9DE-5D39-4A5A-A03D-0B25D87AC35D}" type="presParOf" srcId="{61BA1560-D1A0-4830-9CF7-F1FDC130EC63}" destId="{7323FC8B-10BE-4672-A5C5-7DAFEFC5C81C}" srcOrd="0" destOrd="0" presId="urn:microsoft.com/office/officeart/2008/layout/LinedList"/>
    <dgm:cxn modelId="{DB37FB3A-1643-4848-9106-AD2560D0C8A7}" type="presParOf" srcId="{61BA1560-D1A0-4830-9CF7-F1FDC130EC63}" destId="{A1D4976F-502B-4A59-B0B4-7F37B3EB619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40D9-F3A4-4A11-A0EC-F6BE3496F5E1}">
      <dsp:nvSpPr>
        <dsp:cNvPr id="0" name=""/>
        <dsp:cNvSpPr/>
      </dsp:nvSpPr>
      <dsp:spPr>
        <a:xfrm>
          <a:off x="973190" y="987326"/>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612DF-BF1B-4F9A-AC7F-982EE17C8A5A}">
      <dsp:nvSpPr>
        <dsp:cNvPr id="0" name=""/>
        <dsp:cNvSpPr/>
      </dsp:nvSpPr>
      <dsp:spPr>
        <a:xfrm>
          <a:off x="1242597" y="1256734"/>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A6B58-6B45-4FED-BD11-4829415D46DA}">
      <dsp:nvSpPr>
        <dsp:cNvPr id="0" name=""/>
        <dsp:cNvSpPr/>
      </dsp:nvSpPr>
      <dsp:spPr>
        <a:xfrm>
          <a:off x="569079"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Assess</a:t>
          </a:r>
        </a:p>
      </dsp:txBody>
      <dsp:txXfrm>
        <a:off x="569079" y="2645217"/>
        <a:ext cx="2072362" cy="720000"/>
      </dsp:txXfrm>
    </dsp:sp>
    <dsp:sp modelId="{D51ACB7B-4992-42BF-92BF-AB1D0C57099C}">
      <dsp:nvSpPr>
        <dsp:cNvPr id="0" name=""/>
        <dsp:cNvSpPr/>
      </dsp:nvSpPr>
      <dsp:spPr>
        <a:xfrm>
          <a:off x="3408216" y="987326"/>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549D1-928C-44D6-A0F3-7F546F8FA850}">
      <dsp:nvSpPr>
        <dsp:cNvPr id="0" name=""/>
        <dsp:cNvSpPr/>
      </dsp:nvSpPr>
      <dsp:spPr>
        <a:xfrm>
          <a:off x="3677623" y="1256734"/>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25980-5B36-47D6-BA4C-BDF48B72E994}">
      <dsp:nvSpPr>
        <dsp:cNvPr id="0" name=""/>
        <dsp:cNvSpPr/>
      </dsp:nvSpPr>
      <dsp:spPr>
        <a:xfrm>
          <a:off x="3004105"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Migrate</a:t>
          </a:r>
        </a:p>
      </dsp:txBody>
      <dsp:txXfrm>
        <a:off x="3004105" y="2645217"/>
        <a:ext cx="2072362" cy="720000"/>
      </dsp:txXfrm>
    </dsp:sp>
    <dsp:sp modelId="{54F34805-2A11-4576-9446-7EACC05955FA}">
      <dsp:nvSpPr>
        <dsp:cNvPr id="0" name=""/>
        <dsp:cNvSpPr/>
      </dsp:nvSpPr>
      <dsp:spPr>
        <a:xfrm>
          <a:off x="5843242" y="987326"/>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F581B-88B2-4701-8669-83E8701056AB}">
      <dsp:nvSpPr>
        <dsp:cNvPr id="0" name=""/>
        <dsp:cNvSpPr/>
      </dsp:nvSpPr>
      <dsp:spPr>
        <a:xfrm>
          <a:off x="6112649" y="1256734"/>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143A66-BFE6-4D11-BA40-5D2BF0075431}">
      <dsp:nvSpPr>
        <dsp:cNvPr id="0" name=""/>
        <dsp:cNvSpPr/>
      </dsp:nvSpPr>
      <dsp:spPr>
        <a:xfrm>
          <a:off x="5439131"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Optimize</a:t>
          </a:r>
        </a:p>
      </dsp:txBody>
      <dsp:txXfrm>
        <a:off x="5439131" y="2645217"/>
        <a:ext cx="2072362" cy="720000"/>
      </dsp:txXfrm>
    </dsp:sp>
    <dsp:sp modelId="{CCCC8CF1-9FD9-437E-9EE9-23DF12A9B667}">
      <dsp:nvSpPr>
        <dsp:cNvPr id="0" name=""/>
        <dsp:cNvSpPr/>
      </dsp:nvSpPr>
      <dsp:spPr>
        <a:xfrm>
          <a:off x="8278268" y="987326"/>
          <a:ext cx="1264141" cy="1264141"/>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FDA280-D35C-4D5E-85FF-F239062726F9}">
      <dsp:nvSpPr>
        <dsp:cNvPr id="0" name=""/>
        <dsp:cNvSpPr/>
      </dsp:nvSpPr>
      <dsp:spPr>
        <a:xfrm>
          <a:off x="8547675" y="1256734"/>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A534B1-B16F-42AE-AC84-1C5F4D78E1BF}">
      <dsp:nvSpPr>
        <dsp:cNvPr id="0" name=""/>
        <dsp:cNvSpPr/>
      </dsp:nvSpPr>
      <dsp:spPr>
        <a:xfrm>
          <a:off x="7874157" y="2645217"/>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US" sz="3200" kern="1200"/>
            <a:t>Monitor</a:t>
          </a:r>
        </a:p>
      </dsp:txBody>
      <dsp:txXfrm>
        <a:off x="7874157" y="2645217"/>
        <a:ext cx="20723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DD40D9-F3A4-4A11-A0EC-F6BE3496F5E1}">
      <dsp:nvSpPr>
        <dsp:cNvPr id="0" name=""/>
        <dsp:cNvSpPr/>
      </dsp:nvSpPr>
      <dsp:spPr>
        <a:xfrm>
          <a:off x="2044800" y="376271"/>
          <a:ext cx="2196000" cy="219600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D612DF-BF1B-4F9A-AC7F-982EE17C8A5A}">
      <dsp:nvSpPr>
        <dsp:cNvPr id="0" name=""/>
        <dsp:cNvSpPr/>
      </dsp:nvSpPr>
      <dsp:spPr>
        <a:xfrm>
          <a:off x="2512800" y="84427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FA6B58-6B45-4FED-BD11-4829415D46DA}">
      <dsp:nvSpPr>
        <dsp:cNvPr id="0" name=""/>
        <dsp:cNvSpPr/>
      </dsp:nvSpPr>
      <dsp:spPr>
        <a:xfrm>
          <a:off x="134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t>Assess</a:t>
          </a:r>
        </a:p>
      </dsp:txBody>
      <dsp:txXfrm>
        <a:off x="1342800" y="3256272"/>
        <a:ext cx="3600000" cy="720000"/>
      </dsp:txXfrm>
    </dsp:sp>
    <dsp:sp modelId="{D51ACB7B-4992-42BF-92BF-AB1D0C57099C}">
      <dsp:nvSpPr>
        <dsp:cNvPr id="0" name=""/>
        <dsp:cNvSpPr/>
      </dsp:nvSpPr>
      <dsp:spPr>
        <a:xfrm>
          <a:off x="6274800" y="376271"/>
          <a:ext cx="2196000" cy="2196000"/>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549D1-928C-44D6-A0F3-7F546F8FA850}">
      <dsp:nvSpPr>
        <dsp:cNvPr id="0" name=""/>
        <dsp:cNvSpPr/>
      </dsp:nvSpPr>
      <dsp:spPr>
        <a:xfrm>
          <a:off x="6742800" y="84427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25980-5B36-47D6-BA4C-BDF48B72E994}">
      <dsp:nvSpPr>
        <dsp:cNvPr id="0" name=""/>
        <dsp:cNvSpPr/>
      </dsp:nvSpPr>
      <dsp:spPr>
        <a:xfrm>
          <a:off x="5572800" y="3256272"/>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US" sz="4400" kern="1200" dirty="0"/>
            <a:t>Migrate</a:t>
          </a:r>
        </a:p>
      </dsp:txBody>
      <dsp:txXfrm>
        <a:off x="5572800" y="3256272"/>
        <a:ext cx="36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A57D1-767F-4F79-AF57-44E694F5D4A5}">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36F9B-B831-4352-A50E-1E38210417ED}">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calibri"/>
              <a:cs typeface="calibri"/>
            </a:rPr>
            <a:t>What is the structure of your data?</a:t>
          </a:r>
          <a:endParaRPr lang="en-US" sz="3400" b="0" i="0" u="none" strike="noStrike" kern="1200" cap="none" baseline="0" noProof="0" dirty="0">
            <a:latin typeface="calibri"/>
            <a:cs typeface="calibri"/>
          </a:endParaRPr>
        </a:p>
      </dsp:txBody>
      <dsp:txXfrm>
        <a:off x="0" y="531"/>
        <a:ext cx="10515600" cy="870055"/>
      </dsp:txXfrm>
    </dsp:sp>
    <dsp:sp modelId="{E3149816-C979-442B-8263-F0FFB1079281}">
      <dsp:nvSpPr>
        <dsp:cNvPr id="0" name=""/>
        <dsp:cNvSpPr/>
      </dsp:nvSpPr>
      <dsp:spPr>
        <a:xfrm>
          <a:off x="0" y="87058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71B0AD-AC4A-4573-98AD-888BD7041B5C}">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sz="3400" kern="1200" dirty="0">
              <a:latin typeface="calibri"/>
              <a:cs typeface="calibri"/>
            </a:rPr>
            <a:t>How much data will you be working with?</a:t>
          </a:r>
        </a:p>
      </dsp:txBody>
      <dsp:txXfrm>
        <a:off x="0" y="870586"/>
        <a:ext cx="10515600" cy="870055"/>
      </dsp:txXfrm>
    </dsp:sp>
    <dsp:sp modelId="{2B15516B-9AAE-40A3-AE3B-6E3E3D565B17}">
      <dsp:nvSpPr>
        <dsp:cNvPr id="0" name=""/>
        <dsp:cNvSpPr/>
      </dsp:nvSpPr>
      <dsp:spPr>
        <a:xfrm>
          <a:off x="0" y="174064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B1FE46-BC75-4ED8-852B-CC29F44D7341}">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kern="1200" dirty="0">
              <a:latin typeface="calibri"/>
              <a:cs typeface="calibri"/>
            </a:rPr>
            <a:t>Is having some of your data on premise important to you?</a:t>
          </a:r>
        </a:p>
      </dsp:txBody>
      <dsp:txXfrm>
        <a:off x="0" y="1740641"/>
        <a:ext cx="10515600" cy="870055"/>
      </dsp:txXfrm>
    </dsp:sp>
    <dsp:sp modelId="{D0195E9B-B606-42EB-A7FB-96A2C0EA57C4}">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F59864-99C4-4016-BF10-095685673352}">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sz="3400" kern="1200" dirty="0">
              <a:latin typeface="calibri"/>
              <a:cs typeface="calibri"/>
            </a:rPr>
            <a:t>What tools or services depend on your data right now?</a:t>
          </a:r>
        </a:p>
      </dsp:txBody>
      <dsp:txXfrm>
        <a:off x="0" y="2610696"/>
        <a:ext cx="10515600" cy="870055"/>
      </dsp:txXfrm>
    </dsp:sp>
    <dsp:sp modelId="{90589020-9065-49C3-8CEB-25714645B065}">
      <dsp:nvSpPr>
        <dsp:cNvPr id="0" name=""/>
        <dsp:cNvSpPr/>
      </dsp:nvSpPr>
      <dsp:spPr>
        <a:xfrm>
          <a:off x="0" y="34807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3FC8B-10BE-4672-A5C5-7DAFEFC5C81C}">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b="0" kern="1200" dirty="0">
              <a:latin typeface="calibri"/>
              <a:cs typeface="calibri"/>
            </a:rPr>
            <a:t>Will this data be accessed by many?</a:t>
          </a:r>
        </a:p>
      </dsp:txBody>
      <dsp:txXfrm>
        <a:off x="0" y="3480751"/>
        <a:ext cx="10515600" cy="870055"/>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38164B-576F-43AF-A709-BBEF607051AC}"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32D36-96BE-47B0-95B3-3C0354EE6CB9}" type="slidenum">
              <a:rPr lang="en-US" smtClean="0"/>
              <a:t>‹#›</a:t>
            </a:fld>
            <a:endParaRPr lang="en-US"/>
          </a:p>
        </p:txBody>
      </p:sp>
    </p:spTree>
    <p:extLst>
      <p:ext uri="{BB962C8B-B14F-4D97-AF65-F5344CB8AC3E}">
        <p14:creationId xmlns:p14="http://schemas.microsoft.com/office/powerpoint/2010/main" val="2705118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azure.microsoft.com/en-us/blog/real-time-machine-learning-on-globally-distributed-data-with-apache-spark-and-documentdb/" TargetMode="External"/><Relationship Id="rId3" Type="http://schemas.openxmlformats.org/officeDocument/2006/relationships/hyperlink" Target="https://docs.microsoft.com/en-us/azure/cosmos-db/sql-api-sql-query" TargetMode="External"/><Relationship Id="rId7" Type="http://schemas.openxmlformats.org/officeDocument/2006/relationships/hyperlink" Target="https://aka.ms/cosmosdb-cassandra-info" TargetMode="External"/><Relationship Id="rId12" Type="http://schemas.openxmlformats.org/officeDocument/2006/relationships/hyperlink" Target="https://docs.microsoft.com/en-us/azure/cosmos-db/create-sql-api-dotne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cosmos-db/tutorial-develop-table-dotnet" TargetMode="External"/><Relationship Id="rId11" Type="http://schemas.openxmlformats.org/officeDocument/2006/relationships/hyperlink" Target="https://spark.apache.org/" TargetMode="External"/><Relationship Id="rId5" Type="http://schemas.openxmlformats.org/officeDocument/2006/relationships/hyperlink" Target="https://docs.microsoft.com/en-us/azure/cosmos-db/mongodb-introduction" TargetMode="External"/><Relationship Id="rId10" Type="http://schemas.openxmlformats.org/officeDocument/2006/relationships/hyperlink" Target="https://github.com/Azure/azure-cosmosdb-spark/wiki" TargetMode="External"/><Relationship Id="rId4" Type="http://schemas.openxmlformats.org/officeDocument/2006/relationships/hyperlink" Target="https://docs.microsoft.com/en-us/azure/cosmos-db/programming" TargetMode="External"/><Relationship Id="rId9" Type="http://schemas.openxmlformats.org/officeDocument/2006/relationships/hyperlink" Target="https://docs.microsoft.com/en-us/azure/cosmos-db/spark-connecto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417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Azure SQL Database is your </a:t>
            </a:r>
            <a:r>
              <a:rPr lang="en-US" b="1"/>
              <a:t>fully-managed relational database-as-a service</a:t>
            </a:r>
            <a:endParaRPr lang="en-US"/>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Running on the Microsoft SQL Server engine means it’s high-performing, reliable, and secure  </a:t>
            </a:r>
          </a:p>
          <a:p>
            <a:pPr marL="685800" marR="0" lvl="1"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it to build data-driven applications/websites in the programming language of your choice, without needing to manage infrastructure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1. Save time and resources by </a:t>
            </a:r>
            <a:r>
              <a:rPr lang="en-US" b="1"/>
              <a:t>seamlessly migrating SQL Server data </a:t>
            </a:r>
            <a:r>
              <a:rPr lang="en-US"/>
              <a:t>to the cloud via a managed instance with a </a:t>
            </a:r>
            <a:r>
              <a:rPr lang="en-US" b="1"/>
              <a:t>full SQL Server programming surface area </a:t>
            </a:r>
            <a:r>
              <a:rPr lang="en-US"/>
              <a:t>that removes the need to re-architect the apps.</a:t>
            </a:r>
            <a:endParaRPr lang="en-US" b="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a:t>2. </a:t>
            </a:r>
            <a:r>
              <a:rPr lang="en-US" b="1"/>
              <a:t>Realize</a:t>
            </a:r>
            <a:r>
              <a:rPr lang="en-US" b="0"/>
              <a:t> </a:t>
            </a:r>
            <a:r>
              <a:rPr lang="en-US" b="1"/>
              <a:t>up to 212% ROI over 3 years by migrating your SQL Server workloads to SQL Database Managed Instance</a:t>
            </a:r>
            <a:r>
              <a:rPr lang="en-US" baseline="30000"/>
              <a:t>1</a:t>
            </a:r>
            <a:r>
              <a:rPr lang="en-US"/>
              <a:t> (according to recent Forrester Total Economic Impact study).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Microsoft offers economic incentives, such as the Azure Hybrid Benefit and reserved capacity pricing.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Maximize ROI of migrating to Azure, </a:t>
            </a:r>
            <a:r>
              <a:rPr lang="en-US" sz="1200" b="0" kern="1200">
                <a:solidFill>
                  <a:schemeClr val="tx1"/>
                </a:solidFill>
                <a:effectLst/>
                <a:latin typeface="+mn-lt"/>
                <a:ea typeface="+mn-ea"/>
                <a:cs typeface="+mn-cs"/>
              </a:rPr>
              <a:t>with</a:t>
            </a:r>
            <a:r>
              <a:rPr lang="en-US" sz="1200" b="1" kern="1200">
                <a:solidFill>
                  <a:schemeClr val="tx1"/>
                </a:solidFill>
                <a:effectLst/>
                <a:latin typeface="+mn-lt"/>
                <a:ea typeface="+mn-ea"/>
                <a:cs typeface="+mn-cs"/>
              </a:rPr>
              <a:t> </a:t>
            </a:r>
            <a:r>
              <a:rPr lang="en-US" sz="1200" b="0" kern="1200">
                <a:solidFill>
                  <a:schemeClr val="tx1"/>
                </a:solidFill>
                <a:effectLst/>
                <a:latin typeface="+mn-lt"/>
                <a:ea typeface="+mn-ea"/>
                <a:cs typeface="+mn-cs"/>
              </a:rPr>
              <a:t>savings of up to 80% versus license-included pricing.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Azure SQL Database is the most cost-effective cloud for SQL </a:t>
            </a:r>
            <a:r>
              <a:rPr lang="en-US" sz="1200" b="0" kern="1200">
                <a:solidFill>
                  <a:schemeClr val="tx1"/>
                </a:solidFill>
                <a:effectLst/>
                <a:latin typeface="+mn-lt"/>
                <a:ea typeface="+mn-ea"/>
                <a:cs typeface="+mn-cs"/>
              </a:rPr>
              <a:t>Server (AWS is 5x more expensive).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3. SQL Database </a:t>
            </a:r>
            <a:r>
              <a:rPr lang="en-US" b="1"/>
              <a:t>breakthrough productivity and performance </a:t>
            </a:r>
            <a:r>
              <a:rPr lang="en-US"/>
              <a:t>meets the demands of today’s apps.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Each database is isolated and portable</a:t>
            </a:r>
            <a:r>
              <a:rPr lang="en-US"/>
              <a:t>, each with its own service tier and guaranteed performance level.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Different performance levels for different needs, </a:t>
            </a:r>
            <a:r>
              <a:rPr lang="en-US" b="1"/>
              <a:t>enabling the pooling of databases </a:t>
            </a:r>
            <a:r>
              <a:rPr lang="en-US"/>
              <a:t>to maximize resources and investment.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Adjust performance with minimal downtime to your app and provide foundation for future growth: SQL Database supports very large databases (VLDB) without the headaches, enabling migration and </a:t>
            </a:r>
            <a:r>
              <a:rPr lang="en-US" b="1"/>
              <a:t>Hyperscale of your databases up to 100TB in constant 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Dynamic scalability</a:t>
            </a:r>
            <a:r>
              <a:rPr lang="en-US"/>
              <a:t> enables your database to transparently respond to rapidly changing resource requirements, and you pay only for the resources you need when you need them.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t>In-memory technologies </a:t>
            </a:r>
            <a:r>
              <a:rPr lang="en-US"/>
              <a:t>enable r</a:t>
            </a:r>
            <a:r>
              <a:rPr lang="en-US">
                <a:solidFill>
                  <a:srgbClr val="128A04"/>
                </a:solidFill>
                <a:latin typeface="+mn-lt"/>
              </a:rPr>
              <a:t>eal-time business insight with </a:t>
            </a:r>
            <a:r>
              <a:rPr lang="en-US" sz="1200" b="0" kern="1200">
                <a:solidFill>
                  <a:schemeClr val="tx1"/>
                </a:solidFill>
                <a:effectLst/>
                <a:latin typeface="+mn-lt"/>
                <a:ea typeface="+mn-ea"/>
                <a:cs typeface="+mn-cs"/>
              </a:rPr>
              <a:t>up to 30x improved throughput and latency and up to 100x faster queries and reports.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4. </a:t>
            </a:r>
            <a:r>
              <a:rPr lang="en-US" sz="1200" b="1" i="0" u="none" strike="noStrike" kern="1200">
                <a:solidFill>
                  <a:schemeClr val="tx1"/>
                </a:solidFill>
                <a:effectLst/>
                <a:latin typeface="+mn-lt"/>
                <a:ea typeface="+mn-ea"/>
                <a:cs typeface="+mn-cs"/>
              </a:rPr>
              <a:t>Intelligent</a:t>
            </a:r>
            <a:r>
              <a:rPr lang="en-US" sz="1200" b="0" i="0" u="none" strike="noStrike" kern="1200">
                <a:solidFill>
                  <a:schemeClr val="tx1"/>
                </a:solidFill>
                <a:effectLst/>
                <a:latin typeface="+mn-lt"/>
                <a:ea typeface="+mn-ea"/>
                <a:cs typeface="+mn-cs"/>
              </a:rPr>
              <a:t> </a:t>
            </a:r>
            <a:r>
              <a:rPr lang="en-US" sz="1200" b="1" i="0" u="none" strike="noStrike" kern="1200">
                <a:solidFill>
                  <a:schemeClr val="tx1"/>
                </a:solidFill>
                <a:effectLst/>
                <a:latin typeface="+mn-lt"/>
                <a:ea typeface="+mn-ea"/>
                <a:cs typeface="+mn-cs"/>
              </a:rPr>
              <a:t>protection</a:t>
            </a:r>
            <a:r>
              <a:rPr lang="en-US" sz="1200" b="0" i="0" u="none" strike="noStrike" kern="1200">
                <a:solidFill>
                  <a:schemeClr val="tx1"/>
                </a:solidFill>
                <a:effectLst/>
                <a:latin typeface="+mn-lt"/>
                <a:ea typeface="+mn-ea"/>
                <a:cs typeface="+mn-cs"/>
              </a:rPr>
              <a:t> and industry-leading security and privacy capabilities allow you to: </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Control access to your databases with </a:t>
            </a:r>
            <a:r>
              <a:rPr lang="en-US" sz="1200" b="1" i="0" u="none" strike="noStrike" kern="1200">
                <a:solidFill>
                  <a:schemeClr val="tx1"/>
                </a:solidFill>
                <a:effectLst/>
                <a:latin typeface="+mn-lt"/>
                <a:ea typeface="+mn-ea"/>
                <a:cs typeface="+mn-cs"/>
              </a:rPr>
              <a:t>multifactor authentication</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Leave sensitive data encrypted while in use, with </a:t>
            </a:r>
            <a:r>
              <a:rPr lang="en-US" sz="1200" b="1" i="0" u="none" strike="noStrike" kern="1200">
                <a:solidFill>
                  <a:schemeClr val="tx1"/>
                </a:solidFill>
                <a:effectLst/>
                <a:latin typeface="+mn-lt"/>
                <a:ea typeface="+mn-ea"/>
                <a:cs typeface="+mn-cs"/>
              </a:rPr>
              <a:t>Always Encrypted</a:t>
            </a:r>
          </a:p>
          <a:p>
            <a:pPr marL="628650" lvl="1" indent="-171450">
              <a:buFont typeface="Arial" panose="020B0604020202020204" pitchFamily="34" charset="0"/>
              <a:buChar char="•"/>
            </a:pPr>
            <a:r>
              <a:rPr lang="en-US" sz="1200" b="0" i="0" u="none" strike="noStrike" kern="1200">
                <a:solidFill>
                  <a:schemeClr val="tx1"/>
                </a:solidFill>
                <a:effectLst/>
                <a:latin typeface="+mn-lt"/>
                <a:ea typeface="+mn-ea"/>
                <a:cs typeface="+mn-cs"/>
              </a:rPr>
              <a:t>Monitor your databases for potential threats and vulnerabilities using </a:t>
            </a:r>
            <a:r>
              <a:rPr lang="en-US" sz="1200" b="1" i="0" u="none" strike="noStrike" kern="1200">
                <a:solidFill>
                  <a:schemeClr val="tx1"/>
                </a:solidFill>
                <a:effectLst/>
                <a:latin typeface="+mn-lt"/>
                <a:ea typeface="+mn-ea"/>
                <a:cs typeface="+mn-cs"/>
              </a:rPr>
              <a:t>Advanced Threat Protection</a:t>
            </a:r>
          </a:p>
          <a:p>
            <a:endParaRPr lang="en-US" sz="1200" b="1" kern="1200">
              <a:solidFill>
                <a:schemeClr val="tx1"/>
              </a:solidFill>
              <a:effectLst/>
              <a:latin typeface="+mn-lt"/>
              <a:ea typeface="+mn-ea"/>
              <a:cs typeface="+mn-cs"/>
            </a:endParaRPr>
          </a:p>
          <a:p>
            <a:pPr lvl="1"/>
            <a:r>
              <a:rPr lang="en-US" sz="1200" b="1" kern="1200">
                <a:solidFill>
                  <a:schemeClr val="tx1"/>
                </a:solidFill>
                <a:effectLst/>
                <a:latin typeface="+mn-lt"/>
                <a:ea typeface="+mn-ea"/>
                <a:cs typeface="+mn-cs"/>
              </a:rPr>
              <a:t>Protect your data and maintain business continuity with built-in high availability and business continuity tools.   </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Azure's </a:t>
            </a:r>
            <a:r>
              <a:rPr lang="en-US" sz="1200" b="1" kern="1200">
                <a:solidFill>
                  <a:schemeClr val="tx1"/>
                </a:solidFill>
                <a:effectLst/>
                <a:latin typeface="+mn-lt"/>
                <a:ea typeface="+mn-ea"/>
                <a:cs typeface="+mn-cs"/>
              </a:rPr>
              <a:t>financially-backed 99.99% availability SLA</a:t>
            </a:r>
            <a:r>
              <a:rPr lang="en-US" sz="1200" b="1" kern="1200" baseline="30000">
                <a:solidFill>
                  <a:schemeClr val="tx1"/>
                </a:solidFill>
                <a:effectLst/>
                <a:latin typeface="+mn-lt"/>
                <a:ea typeface="+mn-ea"/>
                <a:cs typeface="+mn-cs"/>
              </a:rPr>
              <a:t>2</a:t>
            </a:r>
            <a:r>
              <a:rPr lang="en-US" sz="1200" kern="1200">
                <a:solidFill>
                  <a:schemeClr val="tx1"/>
                </a:solidFill>
                <a:effectLst/>
                <a:latin typeface="+mn-lt"/>
                <a:ea typeface="+mn-ea"/>
                <a:cs typeface="+mn-cs"/>
              </a:rPr>
              <a:t>, powered by a global network of Microsoft-managed datacenters over 38 regions, helps keep your apps running 24/7. </a:t>
            </a:r>
            <a:endParaRPr lang="en-US" sz="1200" b="0" kern="1200">
              <a:solidFill>
                <a:schemeClr val="tx1"/>
              </a:solidFill>
              <a:effectLst/>
              <a:latin typeface="+mn-lt"/>
              <a:ea typeface="+mn-ea"/>
              <a:cs typeface="+mn-cs"/>
            </a:endParaRPr>
          </a:p>
          <a:p>
            <a:pPr marL="628650" lvl="1" indent="-171450">
              <a:buFont typeface="Arial" panose="020B0604020202020204" pitchFamily="34" charset="0"/>
              <a:buChar char="•"/>
            </a:pPr>
            <a:r>
              <a:rPr lang="en-US" sz="1200" b="1" kern="1200">
                <a:solidFill>
                  <a:schemeClr val="tx1"/>
                </a:solidFill>
                <a:effectLst/>
                <a:latin typeface="+mn-lt"/>
                <a:ea typeface="+mn-ea"/>
                <a:cs typeface="+mn-cs"/>
              </a:rPr>
              <a:t>Minimize data loss from disruptive events</a:t>
            </a:r>
            <a:r>
              <a:rPr lang="en-US" sz="1200" kern="1200">
                <a:solidFill>
                  <a:schemeClr val="tx1"/>
                </a:solidFill>
                <a:effectLst/>
                <a:latin typeface="+mn-lt"/>
                <a:ea typeface="+mn-ea"/>
                <a:cs typeface="+mn-cs"/>
              </a:rPr>
              <a:t> achieve recovery with recovery point objective (RPO) of </a:t>
            </a:r>
            <a:r>
              <a:rPr lang="en-US" sz="1200" i="1" kern="1200">
                <a:solidFill>
                  <a:schemeClr val="tx1"/>
                </a:solidFill>
                <a:effectLst/>
                <a:latin typeface="+mn-lt"/>
                <a:ea typeface="+mn-ea"/>
                <a:cs typeface="+mn-cs"/>
              </a:rPr>
              <a:t>less than 5 seconds</a:t>
            </a:r>
            <a:r>
              <a:rPr lang="en-US" sz="1200" kern="1200">
                <a:solidFill>
                  <a:schemeClr val="tx1"/>
                </a:solidFill>
                <a:effectLst/>
                <a:latin typeface="+mn-lt"/>
                <a:ea typeface="+mn-ea"/>
                <a:cs typeface="+mn-cs"/>
              </a:rPr>
              <a:t>. (AWS provides an RPO commitment of 5 minutes)</a:t>
            </a:r>
          </a:p>
          <a:p>
            <a:pPr marL="628650" lvl="1" indent="-171450">
              <a:buFont typeface="Arial" panose="020B0604020202020204" pitchFamily="34" charset="0"/>
              <a:buChar char="•"/>
            </a:pPr>
            <a:r>
              <a:rPr lang="en-US" sz="1200" b="1" kern="1200">
                <a:solidFill>
                  <a:schemeClr val="tx1"/>
                </a:solidFill>
                <a:effectLst/>
                <a:latin typeface="+mn-lt"/>
                <a:ea typeface="+mn-ea"/>
                <a:cs typeface="+mn-cs"/>
              </a:rPr>
              <a:t>Protect against data center outages with up to four readable secondary databases </a:t>
            </a:r>
            <a:r>
              <a:rPr lang="en-US" sz="1200" kern="1200">
                <a:solidFill>
                  <a:schemeClr val="tx1"/>
                </a:solidFill>
                <a:effectLst/>
                <a:latin typeface="+mn-lt"/>
                <a:ea typeface="+mn-ea"/>
                <a:cs typeface="+mn-cs"/>
              </a:rPr>
              <a:t>enabled through active geo-replication.</a:t>
            </a:r>
          </a:p>
          <a:p>
            <a:pPr marL="628650" lvl="1" indent="-171450">
              <a:buFont typeface="Arial" panose="020B0604020202020204" pitchFamily="34" charset="0"/>
              <a:buChar char="•"/>
            </a:pPr>
            <a:r>
              <a:rPr lang="en-US" sz="1200" b="1" kern="1200">
                <a:solidFill>
                  <a:schemeClr val="tx1"/>
                </a:solidFill>
                <a:effectLst/>
                <a:latin typeface="+mn-lt"/>
                <a:ea typeface="+mn-ea"/>
                <a:cs typeface="+mn-cs"/>
              </a:rPr>
              <a:t>Automatically create full, differential, and transaction log backups</a:t>
            </a:r>
            <a:r>
              <a:rPr lang="en-US" sz="1200" kern="1200">
                <a:solidFill>
                  <a:schemeClr val="tx1"/>
                </a:solidFill>
                <a:effectLst/>
                <a:latin typeface="+mn-lt"/>
                <a:ea typeface="+mn-ea"/>
                <a:cs typeface="+mn-cs"/>
              </a:rPr>
              <a:t> every 5 - 10 minutes.</a:t>
            </a:r>
          </a:p>
          <a:p>
            <a:pPr marL="628650" lvl="1" indent="-171450">
              <a:buFont typeface="Arial" panose="020B0604020202020204" pitchFamily="34" charset="0"/>
              <a:buChar char="•"/>
            </a:pPr>
            <a:r>
              <a:rPr lang="en-US" sz="1200" b="1" kern="1200">
                <a:solidFill>
                  <a:schemeClr val="tx1"/>
                </a:solidFill>
                <a:effectLst/>
                <a:latin typeface="+mn-lt"/>
                <a:ea typeface="+mn-ea"/>
                <a:cs typeface="+mn-cs"/>
              </a:rPr>
              <a:t>Restore an existing database to an earlier point in time up to 35 days</a:t>
            </a:r>
            <a:r>
              <a:rPr lang="en-US" sz="1200" kern="1200">
                <a:solidFill>
                  <a:schemeClr val="tx1"/>
                </a:solidFill>
                <a:effectLst/>
                <a:latin typeface="+mn-lt"/>
                <a:ea typeface="+mn-ea"/>
                <a:cs typeface="+mn-cs"/>
              </a:rPr>
              <a:t> on the same logical server.</a:t>
            </a:r>
          </a:p>
          <a:p>
            <a:pPr marL="628650" lvl="1"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r>
              <a:rPr lang="en-US"/>
              <a:t>5. SQL Database also has </a:t>
            </a:r>
            <a:r>
              <a:rPr lang="en-US" b="1"/>
              <a:t>built-in intelligence </a:t>
            </a:r>
            <a:r>
              <a:rPr lang="en-US"/>
              <a:t>that helps customers dramatically reduce the costs of running and managing databases and maximizes both the performance and security of their application.  </a:t>
            </a:r>
          </a:p>
          <a:p>
            <a:endParaRPr lang="en-US"/>
          </a:p>
          <a:p>
            <a:endParaRPr lang="en-US"/>
          </a:p>
          <a:p>
            <a:pPr rtl="0"/>
            <a:endParaRPr lang="en-US"/>
          </a:p>
          <a:p>
            <a:pPr rtl="0"/>
            <a:r>
              <a:rPr lang="en-US"/>
              <a:t>Source:</a:t>
            </a:r>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a:ln>
                  <a:noFill/>
                </a:ln>
                <a:solidFill>
                  <a:schemeClr val="tx1">
                    <a:lumMod val="75000"/>
                  </a:schemeClr>
                </a:solidFill>
                <a:effectLst/>
                <a:uLnTx/>
                <a:uFillTx/>
                <a:latin typeface="Segoe UI" panose="020B0502040204020203" pitchFamily="34" charset="0"/>
                <a:cs typeface="Segoe UI" panose="020B0502040204020203" pitchFamily="34" charset="0"/>
              </a:rPr>
              <a:t>The Total Economic </a:t>
            </a:r>
            <a:r>
              <a:rPr kumimoji="0" lang="en-US" sz="1200" b="0" i="0" u="none" strike="noStrike" kern="0" cap="none" spc="0" normalizeH="0" baseline="0" noProof="0" err="1">
                <a:ln>
                  <a:noFill/>
                </a:ln>
                <a:solidFill>
                  <a:schemeClr val="tx1">
                    <a:lumMod val="75000"/>
                  </a:schemeClr>
                </a:solidFill>
                <a:effectLst/>
                <a:uLnTx/>
                <a:uFillTx/>
                <a:latin typeface="Segoe UI" panose="020B0502040204020203" pitchFamily="34" charset="0"/>
                <a:cs typeface="Segoe UI" panose="020B0502040204020203" pitchFamily="34" charset="0"/>
              </a:rPr>
              <a:t>Impact</a:t>
            </a:r>
            <a:r>
              <a:rPr kumimoji="0" lang="en-US" sz="1200" b="0" i="0" u="none" strike="noStrike" kern="0" cap="none" spc="0" normalizeH="0" baseline="30000" noProof="0" err="1">
                <a:ln>
                  <a:noFill/>
                </a:ln>
                <a:solidFill>
                  <a:schemeClr val="tx1">
                    <a:lumMod val="75000"/>
                  </a:schemeClr>
                </a:solidFill>
                <a:effectLst/>
                <a:uLnTx/>
                <a:uFillTx/>
                <a:latin typeface="Segoe UI" panose="020B0502040204020203" pitchFamily="34" charset="0"/>
                <a:cs typeface="Segoe UI" panose="020B0502040204020203" pitchFamily="34" charset="0"/>
              </a:rPr>
              <a:t>TM</a:t>
            </a:r>
            <a:r>
              <a:rPr kumimoji="0" lang="en-US" sz="1200" b="0" i="0" u="none" strike="noStrike" kern="0" cap="none" spc="0" normalizeH="0" baseline="0" noProof="0">
                <a:ln>
                  <a:noFill/>
                </a:ln>
                <a:solidFill>
                  <a:schemeClr val="tx1">
                    <a:lumMod val="75000"/>
                  </a:schemeClr>
                </a:solidFill>
                <a:effectLst/>
                <a:uLnTx/>
                <a:uFillTx/>
                <a:latin typeface="Segoe UI" panose="020B0502040204020203" pitchFamily="34" charset="0"/>
                <a:cs typeface="Segoe UI" panose="020B0502040204020203" pitchFamily="34" charset="0"/>
              </a:rPr>
              <a:t> of Microsoft Azure SQL Database Managed Instance, Forrester Consulting, September 2018</a:t>
            </a:r>
          </a:p>
          <a:p>
            <a:pPr marL="0" marR="0" lvl="0" indent="0" algn="l" defTabSz="931774" rtl="0" eaLnBrk="1" fontAlgn="auto" latinLnBrk="0" hangingPunct="1">
              <a:lnSpc>
                <a:spcPct val="100000"/>
              </a:lnSpc>
              <a:spcBef>
                <a:spcPts val="0"/>
              </a:spcBef>
              <a:spcAft>
                <a:spcPts val="0"/>
              </a:spcAft>
              <a:buClrTx/>
              <a:buSzTx/>
              <a:buFontTx/>
              <a:buNone/>
              <a:tabLst/>
              <a:defRPr/>
            </a:pPr>
            <a:r>
              <a:rPr lang="en-US" baseline="30000"/>
              <a:t>2</a:t>
            </a:r>
            <a:r>
              <a:rPr lang="en-US"/>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lumMod val="75000"/>
                </a:schemeClr>
              </a:solidFill>
              <a:effectLst/>
              <a:uLnTx/>
              <a:uFillTx/>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73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88502">
              <a:defRPr/>
            </a:pPr>
            <a:r>
              <a:rPr lang="en-US" sz="1400"/>
              <a:t>Azure Database for MySQL provides fully managed enterprise ready community MySQL database as a service for service for app development and deployment. Being community MySQL allows you to easily lift and shift to the cloud and use languages and frameworks for your choice. On top of that you get built-in high availability and capability to scale in seconds, helping you easily adjust to changes in customer demands. Additionally, you benefit from the unparalleled security and compliance, including Azure IP advantage, as well as Azure’s industry leading reach with more datacenters than any other cloud provider.  All this with a flexible pricing model so you can choose resources for your workload with no hidden cost.</a:t>
            </a:r>
          </a:p>
          <a:p>
            <a:pPr defTabSz="1088502">
              <a:defRPr/>
            </a:pPr>
            <a:endParaRPr lang="en-US" sz="1400"/>
          </a:p>
          <a:p>
            <a:pPr defTabSz="1088502">
              <a:defRPr/>
            </a:pPr>
            <a:endParaRPr lang="en-US" sz="1400" b="1"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Languages and Frameworks of your choice</a:t>
            </a:r>
          </a:p>
          <a:p>
            <a:pPr defTabSz="1088502">
              <a:defRPr/>
            </a:pPr>
            <a:r>
              <a:rPr lang="en-US" sz="1400" kern="0">
                <a:solidFill>
                  <a:srgbClr val="0078D7"/>
                </a:solidFill>
                <a:latin typeface="Segoe UI"/>
                <a:ea typeface="Segoe UI" charset="0"/>
                <a:cs typeface="Segoe UI" charset="0"/>
              </a:rPr>
              <a:t>Being based on the community-editions of MySQL, PostgreSQL and MariaDB mean you can use the existing development languages frameworks and tools you already use for your apps.  In addition, Azure Database Services are deeply integrated with Azure Web Apps to provide a streamlined provisioning and management experience for common frameworks (like WordPress, Drupal, Joomla) and languages (PHP, Node.js, Ruby) to provide a best-in-class PaaS experience.</a:t>
            </a:r>
          </a:p>
          <a:p>
            <a:pPr defTabSz="1088502">
              <a:defRPr/>
            </a:pPr>
            <a:endParaRPr lang="en-US" sz="1400"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Scale in Seconds with built-in HA</a:t>
            </a:r>
          </a:p>
          <a:p>
            <a:pPr defTabSz="1088502">
              <a:defRPr/>
            </a:pPr>
            <a:r>
              <a:rPr lang="en-US" sz="1400" kern="0">
                <a:solidFill>
                  <a:srgbClr val="0078D7"/>
                </a:solidFill>
                <a:latin typeface="Segoe UI"/>
                <a:ea typeface="Segoe UI" charset="0"/>
                <a:cs typeface="Segoe UI" charset="0"/>
              </a:rPr>
              <a:t>Azure Database Services are built upon the same service fabric framework that has been powering SQL Database for years.  Unlike an VM-based PaaS offering like AWS RDS, Azure Database Services do not have the overhead a full VM stack has (e.g.; Linux OS + DB).  Running on in a secured container implementation (SQLPAL, a very light-weight SQL OS), Azure Database Services can provision a new server in seconds in the event that a primary server hangs or crashes whereas in a traditional VM-based implementation the entire Linux (or Windows) OS stack has to bootstrap before the DB service loads.  This means the entire experience of a failover can happen in as little as 30-45 seconds – and most importantly WITHOUT the need for a replica.  AWS RDS requires deployment in Multi-AZ in order to achieve 99.95% SLA, which doubles your costs as you have 2 DB servers running at all times.  With Azure Database Services, no replicas are needed which means no additional cost, or maintenance, by the customer.</a:t>
            </a:r>
          </a:p>
          <a:p>
            <a:pPr defTabSz="1088502">
              <a:defRPr/>
            </a:pPr>
            <a:endParaRPr lang="en-US" sz="1400" kern="0">
              <a:solidFill>
                <a:srgbClr val="0078D7"/>
              </a:solidFill>
              <a:latin typeface="Segoe UI"/>
              <a:ea typeface="Segoe UI" charset="0"/>
              <a:cs typeface="Segoe UI" charset="0"/>
            </a:endParaRPr>
          </a:p>
          <a:p>
            <a:pPr defTabSz="1088502">
              <a:defRPr/>
            </a:pPr>
            <a:r>
              <a:rPr lang="en-US" sz="1400" kern="0">
                <a:solidFill>
                  <a:srgbClr val="0078D7"/>
                </a:solidFill>
                <a:latin typeface="Segoe UI"/>
                <a:ea typeface="Segoe UI" charset="0"/>
                <a:cs typeface="Segoe UI" charset="0"/>
              </a:rPr>
              <a:t>Additionally, this HA infrastructure enables the ability for Azure Database Services to scale performance on the fly.  When a customer needs to scale-up for workload spikes, by simply changing a slider in the portal, a new server is provisioned at a higher performance level and the previous server’s DNS name and storage is connected to the new instance.  Scaling can take a little time as 20 seconds meaning customers can scale performance, up or down, with little/no downtime to the application.</a:t>
            </a:r>
          </a:p>
          <a:p>
            <a:pPr defTabSz="1088502">
              <a:defRPr/>
            </a:pPr>
            <a:endParaRPr lang="en-US" sz="1400"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Secure and Compliant</a:t>
            </a:r>
          </a:p>
          <a:p>
            <a:pPr defTabSz="1088502">
              <a:defRPr/>
            </a:pPr>
            <a:r>
              <a:rPr lang="en-US" sz="1400" kern="0">
                <a:solidFill>
                  <a:srgbClr val="0078D7"/>
                </a:solidFill>
                <a:latin typeface="Segoe UI"/>
                <a:ea typeface="Segoe UI" charset="0"/>
                <a:cs typeface="Segoe UI" charset="0"/>
              </a:rPr>
              <a:t>“Secure by default” is the standard for any Azure service, meaning elements such as SSL encryption between the database and application are turned on by default.  Additionally, all data at-rest is encrypted by default in Azure storage using AES 256 bit encryption.  And since Azure Database Services are using OSS database engines, the Azure IP Advantage means that customers do not have to worry about litigation using an OSS product in Azure.  Microsoft provides indemnification for any OSS first party workload in Azure.</a:t>
            </a:r>
          </a:p>
          <a:p>
            <a:pPr defTabSz="1088502">
              <a:defRPr/>
            </a:pPr>
            <a:endParaRPr lang="en-US" sz="1400" kern="0">
              <a:solidFill>
                <a:srgbClr val="0078D7"/>
              </a:solidFill>
              <a:latin typeface="Segoe UI"/>
              <a:ea typeface="Segoe UI" charset="0"/>
              <a:cs typeface="Segoe UI" charset="0"/>
            </a:endParaRPr>
          </a:p>
          <a:p>
            <a:pPr defTabSz="1088502">
              <a:defRPr/>
            </a:pPr>
            <a:r>
              <a:rPr lang="en-US" sz="1400" b="1" kern="0">
                <a:solidFill>
                  <a:srgbClr val="0078D7"/>
                </a:solidFill>
                <a:latin typeface="Segoe UI"/>
                <a:ea typeface="Segoe UI" charset="0"/>
                <a:cs typeface="Segoe UI" charset="0"/>
              </a:rPr>
              <a:t>Industry-leading global reach</a:t>
            </a:r>
          </a:p>
          <a:p>
            <a:pPr defTabSz="1088502">
              <a:defRPr/>
            </a:pPr>
            <a:r>
              <a:rPr lang="en-US" sz="1400" kern="0">
                <a:solidFill>
                  <a:srgbClr val="0078D7"/>
                </a:solidFill>
                <a:latin typeface="Segoe UI"/>
                <a:ea typeface="Segoe UI" charset="0"/>
                <a:cs typeface="Segoe UI" charset="0"/>
              </a:rPr>
              <a:t>With more regions across the globe than any other public cloud provider, Azure offers the ability to have the most globally distributed MySQL, PostgreSQL or MariaDB-based application in the world.</a:t>
            </a:r>
          </a:p>
          <a:p>
            <a:pPr defTabSz="1088502">
              <a:defRPr/>
            </a:pPr>
            <a:endParaRPr lang="en-US" sz="1400"/>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6/15/2020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575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4858A95-F260-40C3-A0C8-1FFAAF5CA85E}"/>
              </a:ext>
            </a:extLst>
          </p:cNvPr>
          <p:cNvSpPr>
            <a:spLocks noGrp="1"/>
          </p:cNvSpPr>
          <p:nvPr>
            <p:ph type="body" idx="1"/>
          </p:nvPr>
        </p:nvSpPr>
        <p:spPr/>
        <p:txBody>
          <a:bodyPr/>
          <a:lstStyle/>
          <a:p>
            <a:r>
              <a:rPr lang="en-NZ" sz="882" b="1" i="0" kern="1200">
                <a:solidFill>
                  <a:schemeClr val="tx1"/>
                </a:solidFill>
                <a:effectLst/>
                <a:latin typeface="Segoe UI Light" pitchFamily="34" charset="0"/>
                <a:ea typeface="+mn-ea"/>
                <a:cs typeface="+mn-cs"/>
              </a:rPr>
              <a:t>One of Cosmos DB’s main features is the large number of options in how you want to work with your non-relational data</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SQL API</a:t>
            </a:r>
          </a:p>
          <a:p>
            <a:r>
              <a:rPr lang="en-NZ" sz="882" b="0" i="0" kern="1200">
                <a:solidFill>
                  <a:schemeClr val="tx1"/>
                </a:solidFill>
                <a:effectLst/>
                <a:latin typeface="Segoe UI Light" pitchFamily="34" charset="0"/>
                <a:ea typeface="+mn-ea"/>
                <a:cs typeface="+mn-cs"/>
              </a:rPr>
              <a:t>Azure Cosmos DB has native support for </a:t>
            </a:r>
            <a:r>
              <a:rPr lang="en-NZ" sz="882" b="0" i="0" u="none" strike="noStrike" kern="1200">
                <a:solidFill>
                  <a:schemeClr val="tx1"/>
                </a:solidFill>
                <a:effectLst/>
                <a:latin typeface="Segoe UI Light" pitchFamily="34" charset="0"/>
                <a:ea typeface="+mn-ea"/>
                <a:cs typeface="+mn-cs"/>
                <a:hlinkClick r:id="rId3"/>
              </a:rPr>
              <a:t>SQL</a:t>
            </a:r>
            <a:r>
              <a:rPr lang="en-NZ" sz="882" b="0" i="0" kern="1200">
                <a:solidFill>
                  <a:schemeClr val="tx1"/>
                </a:solidFill>
                <a:effectLst/>
                <a:latin typeface="Segoe UI Light" pitchFamily="34" charset="0"/>
                <a:ea typeface="+mn-ea"/>
                <a:cs typeface="+mn-cs"/>
              </a:rPr>
              <a:t> and </a:t>
            </a:r>
            <a:r>
              <a:rPr lang="en-NZ" sz="882" b="0" i="0" u="none" strike="noStrike" kern="1200">
                <a:solidFill>
                  <a:schemeClr val="tx1"/>
                </a:solidFill>
                <a:effectLst/>
                <a:latin typeface="Segoe UI Light" pitchFamily="34" charset="0"/>
                <a:ea typeface="+mn-ea"/>
                <a:cs typeface="+mn-cs"/>
                <a:hlinkClick r:id="rId4"/>
              </a:rPr>
              <a:t>JavaScript APIs</a:t>
            </a:r>
            <a:r>
              <a:rPr lang="en-NZ" sz="882" b="0" i="0" kern="1200">
                <a:solidFill>
                  <a:schemeClr val="tx1"/>
                </a:solidFill>
                <a:effectLst/>
                <a:latin typeface="Segoe UI Light" pitchFamily="34" charset="0"/>
                <a:ea typeface="+mn-ea"/>
                <a:cs typeface="+mn-cs"/>
              </a:rPr>
              <a:t>.</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MongoDB API</a:t>
            </a:r>
          </a:p>
          <a:p>
            <a:r>
              <a:rPr lang="en-NZ" sz="882" b="0" i="0" kern="1200">
                <a:solidFill>
                  <a:schemeClr val="tx1"/>
                </a:solidFill>
                <a:effectLst/>
                <a:latin typeface="Segoe UI Light" pitchFamily="34" charset="0"/>
                <a:ea typeface="+mn-ea"/>
                <a:cs typeface="+mn-cs"/>
              </a:rPr>
              <a:t>Use Azure Cosmos DB as a fully managed database service for your MongoDB app, without any code changes, with </a:t>
            </a:r>
            <a:r>
              <a:rPr lang="en-NZ" sz="882" b="0" i="0" u="none" strike="noStrike" kern="1200">
                <a:solidFill>
                  <a:schemeClr val="tx1"/>
                </a:solidFill>
                <a:effectLst/>
                <a:latin typeface="Segoe UI Light" pitchFamily="34" charset="0"/>
                <a:ea typeface="+mn-ea"/>
                <a:cs typeface="+mn-cs"/>
                <a:hlinkClick r:id="rId5"/>
              </a:rPr>
              <a:t>native API support for MongoDB</a:t>
            </a:r>
            <a:r>
              <a:rPr lang="en-NZ" sz="882" b="0" i="0" kern="1200">
                <a:solidFill>
                  <a:schemeClr val="tx1"/>
                </a:solidFill>
                <a:effectLst/>
                <a:latin typeface="Segoe UI Light" pitchFamily="34" charset="0"/>
                <a:ea typeface="+mn-ea"/>
                <a:cs typeface="+mn-cs"/>
              </a:rPr>
              <a:t>.</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Table API</a:t>
            </a:r>
          </a:p>
          <a:p>
            <a:r>
              <a:rPr lang="en-NZ" sz="882" b="0" i="0" kern="1200">
                <a:solidFill>
                  <a:schemeClr val="tx1"/>
                </a:solidFill>
                <a:effectLst/>
                <a:latin typeface="Segoe UI Light" pitchFamily="34" charset="0"/>
                <a:ea typeface="+mn-ea"/>
                <a:cs typeface="+mn-cs"/>
              </a:rPr>
              <a:t>Use Azure Cosmos DB as a globally distributed database for your Azure Table storage-based application, without any code changes, using the </a:t>
            </a:r>
            <a:r>
              <a:rPr lang="en-NZ" sz="882" b="0" i="0" u="none" strike="noStrike" kern="1200">
                <a:solidFill>
                  <a:schemeClr val="tx1"/>
                </a:solidFill>
                <a:effectLst/>
                <a:latin typeface="Segoe UI Light" pitchFamily="34" charset="0"/>
                <a:ea typeface="+mn-ea"/>
                <a:cs typeface="+mn-cs"/>
                <a:hlinkClick r:id="rId6"/>
              </a:rPr>
              <a:t>Table API</a:t>
            </a:r>
            <a:r>
              <a:rPr lang="en-NZ" sz="882" b="0" i="0" kern="1200">
                <a:solidFill>
                  <a:schemeClr val="tx1"/>
                </a:solidFill>
                <a:effectLst/>
                <a:latin typeface="Segoe UI Light" pitchFamily="34" charset="0"/>
                <a:ea typeface="+mn-ea"/>
                <a:cs typeface="+mn-cs"/>
              </a:rPr>
              <a:t>. You get secondary indexes, global distribution, policy-based failover capabilities, and much more.</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Cassandra API</a:t>
            </a:r>
          </a:p>
          <a:p>
            <a:r>
              <a:rPr lang="en-NZ" sz="882" b="0" i="0" kern="1200">
                <a:solidFill>
                  <a:schemeClr val="tx1"/>
                </a:solidFill>
                <a:effectLst/>
                <a:latin typeface="Segoe UI Light" pitchFamily="34" charset="0"/>
                <a:ea typeface="+mn-ea"/>
                <a:cs typeface="+mn-cs"/>
              </a:rPr>
              <a:t>Deliver Cassandra as-a-service over the power of Azure Cosmos DB. Use </a:t>
            </a:r>
            <a:r>
              <a:rPr lang="en-NZ" sz="882" b="0" i="0" u="none" strike="noStrike" kern="1200">
                <a:solidFill>
                  <a:schemeClr val="tx1"/>
                </a:solidFill>
                <a:effectLst/>
                <a:latin typeface="Segoe UI Light" pitchFamily="34" charset="0"/>
                <a:ea typeface="+mn-ea"/>
                <a:cs typeface="+mn-cs"/>
                <a:hlinkClick r:id="rId7"/>
              </a:rPr>
              <a:t>Cassandra SDKs and tools</a:t>
            </a:r>
            <a:r>
              <a:rPr lang="en-NZ" sz="882" b="0" i="0" kern="1200">
                <a:solidFill>
                  <a:schemeClr val="tx1"/>
                </a:solidFill>
                <a:effectLst/>
                <a:latin typeface="Segoe UI Light" pitchFamily="34" charset="0"/>
                <a:ea typeface="+mn-ea"/>
                <a:cs typeface="+mn-cs"/>
              </a:rPr>
              <a:t> to build applications at near-infinite global scale with SLA-backed capabilities of the Azure Cosmos DB platform.</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Spark</a:t>
            </a:r>
          </a:p>
          <a:p>
            <a:r>
              <a:rPr lang="en-NZ" sz="882" b="0" i="0" kern="1200">
                <a:solidFill>
                  <a:schemeClr val="tx1"/>
                </a:solidFill>
                <a:effectLst/>
                <a:latin typeface="Segoe UI Light" pitchFamily="34" charset="0"/>
                <a:ea typeface="+mn-ea"/>
                <a:cs typeface="+mn-cs"/>
              </a:rPr>
              <a:t>For </a:t>
            </a:r>
            <a:r>
              <a:rPr lang="en-NZ" sz="882" b="0" i="0" u="none" strike="noStrike" kern="1200">
                <a:solidFill>
                  <a:schemeClr val="tx1"/>
                </a:solidFill>
                <a:effectLst/>
                <a:latin typeface="Segoe UI Light" pitchFamily="34" charset="0"/>
                <a:ea typeface="+mn-ea"/>
                <a:cs typeface="+mn-cs"/>
                <a:hlinkClick r:id="rId8"/>
              </a:rPr>
              <a:t>real-time machine learning</a:t>
            </a:r>
            <a:r>
              <a:rPr lang="en-NZ" sz="882" b="0" i="0" kern="1200">
                <a:solidFill>
                  <a:schemeClr val="tx1"/>
                </a:solidFill>
                <a:effectLst/>
                <a:latin typeface="Segoe UI Light" pitchFamily="34" charset="0"/>
                <a:ea typeface="+mn-ea"/>
                <a:cs typeface="+mn-cs"/>
              </a:rPr>
              <a:t> over globally distributed datasets managed by Azure Cosmos DB, use the </a:t>
            </a:r>
            <a:r>
              <a:rPr lang="en-NZ" sz="882" b="0" i="0" u="none" strike="noStrike" kern="1200">
                <a:solidFill>
                  <a:schemeClr val="tx1"/>
                </a:solidFill>
                <a:effectLst/>
                <a:latin typeface="Segoe UI Light" pitchFamily="34" charset="0"/>
                <a:ea typeface="+mn-ea"/>
                <a:cs typeface="+mn-cs"/>
                <a:hlinkClick r:id="rId9"/>
              </a:rPr>
              <a:t>Spark connector</a:t>
            </a:r>
            <a:r>
              <a:rPr lang="en-NZ" sz="882" b="0" i="0" kern="1200">
                <a:solidFill>
                  <a:schemeClr val="tx1"/>
                </a:solidFill>
                <a:effectLst/>
                <a:latin typeface="Segoe UI Light" pitchFamily="34" charset="0"/>
                <a:ea typeface="+mn-ea"/>
                <a:cs typeface="+mn-cs"/>
              </a:rPr>
              <a:t> to </a:t>
            </a:r>
            <a:r>
              <a:rPr lang="en-NZ" sz="882" b="0" i="0" u="none" strike="noStrike" kern="1200">
                <a:solidFill>
                  <a:schemeClr val="tx1"/>
                </a:solidFill>
                <a:effectLst/>
                <a:latin typeface="Segoe UI Light" pitchFamily="34" charset="0"/>
                <a:ea typeface="+mn-ea"/>
                <a:cs typeface="+mn-cs"/>
                <a:hlinkClick r:id="rId10"/>
              </a:rPr>
              <a:t>issue</a:t>
            </a:r>
            <a:r>
              <a:rPr lang="en-NZ" sz="882" b="0" i="0" kern="1200">
                <a:solidFill>
                  <a:schemeClr val="tx1"/>
                </a:solidFill>
                <a:effectLst/>
                <a:latin typeface="Segoe UI Light" pitchFamily="34" charset="0"/>
                <a:ea typeface="+mn-ea"/>
                <a:cs typeface="+mn-cs"/>
              </a:rPr>
              <a:t> </a:t>
            </a:r>
            <a:r>
              <a:rPr lang="en-NZ" sz="882" b="0" i="0" u="none" strike="noStrike" kern="1200">
                <a:solidFill>
                  <a:schemeClr val="tx1"/>
                </a:solidFill>
                <a:effectLst/>
                <a:latin typeface="Segoe UI Light" pitchFamily="34" charset="0"/>
                <a:ea typeface="+mn-ea"/>
                <a:cs typeface="+mn-cs"/>
                <a:hlinkClick r:id="rId11"/>
              </a:rPr>
              <a:t>Apache Spark</a:t>
            </a:r>
            <a:r>
              <a:rPr lang="en-NZ" sz="882" b="0" i="0" kern="1200">
                <a:solidFill>
                  <a:schemeClr val="tx1"/>
                </a:solidFill>
                <a:effectLst/>
                <a:latin typeface="Segoe UI Light" pitchFamily="34" charset="0"/>
                <a:ea typeface="+mn-ea"/>
                <a:cs typeface="+mn-cs"/>
              </a:rPr>
              <a:t> queries. The Spark connector takes advantage of native indexes managed by Azure Cosmos DB, resulting in significant performance gains.</a:t>
            </a:r>
          </a:p>
          <a:p>
            <a:endParaRPr lang="en-NZ" sz="882" b="1" i="0" kern="1200">
              <a:solidFill>
                <a:schemeClr val="tx1"/>
              </a:solidFill>
              <a:effectLst/>
              <a:latin typeface="Segoe UI Light" pitchFamily="34" charset="0"/>
              <a:ea typeface="+mn-ea"/>
              <a:cs typeface="+mn-cs"/>
            </a:endParaRPr>
          </a:p>
          <a:p>
            <a:r>
              <a:rPr lang="en-NZ" sz="882" b="1" i="0" kern="1200">
                <a:solidFill>
                  <a:schemeClr val="tx1"/>
                </a:solidFill>
                <a:effectLst/>
                <a:latin typeface="Segoe UI Light" pitchFamily="34" charset="0"/>
                <a:ea typeface="+mn-ea"/>
                <a:cs typeface="+mn-cs"/>
              </a:rPr>
              <a:t>Gremlin API</a:t>
            </a:r>
          </a:p>
          <a:p>
            <a:r>
              <a:rPr lang="en-NZ" sz="882" b="0" i="0" kern="1200">
                <a:solidFill>
                  <a:schemeClr val="tx1"/>
                </a:solidFill>
                <a:effectLst/>
                <a:latin typeface="Segoe UI Light" pitchFamily="34" charset="0"/>
                <a:ea typeface="+mn-ea"/>
                <a:cs typeface="+mn-cs"/>
              </a:rPr>
              <a:t>Take advantage of native </a:t>
            </a:r>
            <a:r>
              <a:rPr lang="en-NZ" sz="882" b="0" i="0" u="none" strike="noStrike" kern="1200">
                <a:solidFill>
                  <a:schemeClr val="tx1"/>
                </a:solidFill>
                <a:effectLst/>
                <a:latin typeface="Segoe UI Light" pitchFamily="34" charset="0"/>
                <a:ea typeface="+mn-ea"/>
                <a:cs typeface="+mn-cs"/>
                <a:hlinkClick r:id="rId12"/>
              </a:rPr>
              <a:t>Graph APIs</a:t>
            </a:r>
            <a:r>
              <a:rPr lang="en-NZ" sz="882" b="0" i="0" kern="1200">
                <a:solidFill>
                  <a:schemeClr val="tx1"/>
                </a:solidFill>
                <a:effectLst/>
                <a:latin typeface="Segoe UI Light" pitchFamily="34" charset="0"/>
                <a:ea typeface="+mn-ea"/>
                <a:cs typeface="+mn-cs"/>
              </a:rPr>
              <a:t> on Azure Cosmos DB without any code changes, and issue globally distributed graph queries using Gremlin with Graph API.</a:t>
            </a:r>
          </a:p>
          <a:p>
            <a:endParaRPr lang="en-US"/>
          </a:p>
          <a:p>
            <a:endParaRPr lang="en-US"/>
          </a:p>
        </p:txBody>
      </p:sp>
    </p:spTree>
    <p:extLst>
      <p:ext uri="{BB962C8B-B14F-4D97-AF65-F5344CB8AC3E}">
        <p14:creationId xmlns:p14="http://schemas.microsoft.com/office/powerpoint/2010/main" val="3710499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kern="1200">
              <a:solidFill>
                <a:schemeClr val="tx1"/>
              </a:solidFill>
              <a:effectLst/>
              <a:latin typeface="Segoe UI" panose="020B0502040204020203" pitchFamily="34" charset="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6/15/2020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15580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spcBef>
                <a:spcPts val="0"/>
              </a:spcBef>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6/15/2020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68385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7.emf"/><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2A7D-56F0-41E5-A497-EC29AD0F0B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30EF93-DBC6-4312-8E24-82F99705F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6F403-8F46-4C88-A7C8-1A7A1F16A1ED}"/>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19D8F6EB-2C34-4A25-9CD1-DFBA016AC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4E80C9-BE00-4C69-A993-64C9E024491D}"/>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424690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F482A-9CF9-4C2D-BAAE-56861C7AD1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43F683-5702-4E17-BF11-B72109AC6E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3DE3C3-F629-42FC-8E32-4265E162DCAC}"/>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0C92187E-350D-4409-B4F0-4627075107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CF552-A23D-4279-9FC2-3B1B1E5F5149}"/>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325625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6DA0B5-CC53-4E50-8471-9F0AB74846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D7249A-9DEB-465F-AC3C-A50C5436F3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14942-90CC-4BD3-98E7-9BB0F01208BC}"/>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B453FA80-BF95-49AC-8F52-DE701D479E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376BE-18B4-481D-89AA-5BC6A1486A94}"/>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2308094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1050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32133063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3818622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Amsterdam">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Berli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Dubai">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Walk-in - Hong Kong">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C8B4-808D-48B7-9CC4-5DCA7FA50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7B09CB-B2EA-4949-B7FA-DE8F6D96A3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4EE12-EB7C-4206-8718-74634E02C37E}"/>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5BCD1095-C51F-4A86-8D6C-74BCF18320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6F8B-92B5-4D2C-B125-49CCDC24939C}"/>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41902894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Walk-in - Johannesburg">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Walk-in - Londo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Walk-in - Mexico City">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Walk-in - Milan">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Walk-in - Mumbai">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Walk-in - Sao Paulo">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Walk-in - Seoul">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Walk-in - Singapor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 Stockholm">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alk-in - Sydney">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BB11-98B1-4854-ADB6-B9F4C77030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5E6EA2-8DF1-43F2-ADEA-6575C6295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3D2930-545C-430B-AC65-DB2481D9B7A7}"/>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0BF35682-6761-4C50-85CC-4103D33C0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98F77-6699-4AAF-BACF-5467D61E2647}"/>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38450593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Walk-in - Tel Aviv">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Walk-in - Toronto">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Walk-in - Washington, D.C.">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59749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EBF0C-B1CE-461E-AE70-7CFF6C01BF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63D0C0-0C7F-4F54-A2EF-1FB765428C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8CE9ED-FECC-4225-8730-976189F6F2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5E6335-03F8-4E7F-92BD-C4A0E889F59C}"/>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6" name="Footer Placeholder 5">
            <a:extLst>
              <a:ext uri="{FF2B5EF4-FFF2-40B4-BE49-F238E27FC236}">
                <a16:creationId xmlns:a16="http://schemas.microsoft.com/office/drawing/2014/main" id="{8DE3A354-CAC0-4B56-9B46-511CDCC1F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DBF20-43EB-4432-A504-1CD41D92A78B}"/>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4691604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027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93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88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D61-2CCA-4D14-870D-3A17BE26EB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1C4AB3-7F05-4914-A647-D57EDA6BF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E1F4FF-D899-4273-8068-C5EB3C63C3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BE9A22-85C8-4FCF-9DED-3929B0309E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34503B-E392-4C6B-B981-75ED5C5CDE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5ED73F-9F64-425C-BFAD-719F50313B04}"/>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8" name="Footer Placeholder 7">
            <a:extLst>
              <a:ext uri="{FF2B5EF4-FFF2-40B4-BE49-F238E27FC236}">
                <a16:creationId xmlns:a16="http://schemas.microsoft.com/office/drawing/2014/main" id="{85089166-17EC-4774-8DFD-0C87FFEA28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9B99DA-B0D2-44DE-A2B2-D6BA203A8943}"/>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254889215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a:p>
        </p:txBody>
      </p:sp>
    </p:spTree>
    <p:extLst>
      <p:ext uri="{BB962C8B-B14F-4D97-AF65-F5344CB8AC3E}">
        <p14:creationId xmlns:p14="http://schemas.microsoft.com/office/powerpoint/2010/main" val="3056495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5995267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Title Only-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Slide Number Placeholder 5"/>
          <p:cNvSpPr>
            <a:spLocks noGrp="1"/>
          </p:cNvSpPr>
          <p:nvPr>
            <p:ph type="sldNum" sz="quarter" idx="12"/>
          </p:nvPr>
        </p:nvSpPr>
        <p:spPr>
          <a:xfrm>
            <a:off x="10812502" y="6295096"/>
            <a:ext cx="1196623" cy="365125"/>
          </a:xfrm>
        </p:spPr>
        <p:txBody>
          <a:bodyPr/>
          <a:lstStyle/>
          <a:p>
            <a:fld id="{CA828D68-D56D-CE4F-A3AD-9937248B076C}" type="slidenum">
              <a:rPr lang="en-US" smtClean="0"/>
              <a:t>‹#›</a:t>
            </a:fld>
            <a:endParaRPr lang="en-US"/>
          </a:p>
        </p:txBody>
      </p:sp>
      <p:sp>
        <p:nvSpPr>
          <p:cNvPr id="17" name="Rectangle 16"/>
          <p:cNvSpPr/>
          <p:nvPr userDrawn="1"/>
        </p:nvSpPr>
        <p:spPr>
          <a:xfrm flipV="1">
            <a:off x="0" y="6126164"/>
            <a:ext cx="12192000" cy="12192"/>
          </a:xfrm>
          <a:prstGeom prst="rect">
            <a:avLst/>
          </a:prstGeom>
          <a:solidFill>
            <a:srgbClr val="A3A4B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37899444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938109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Custom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4228118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rvice/Feature template">
    <p:bg>
      <p:bgPr>
        <a:solidFill>
          <a:schemeClr val="bg1"/>
        </a:solid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3180711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5B4E9-19CF-4545-8C77-ABB6165063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D99744-362B-43D5-8B0C-932BC5BAA720}"/>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4" name="Footer Placeholder 3">
            <a:extLst>
              <a:ext uri="{FF2B5EF4-FFF2-40B4-BE49-F238E27FC236}">
                <a16:creationId xmlns:a16="http://schemas.microsoft.com/office/drawing/2014/main" id="{3D994297-03BE-4157-85EA-3A06B4F63D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F33EA1-2765-472F-882B-CA6A4ACFDFDD}"/>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82248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4540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4031308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eft - List Right">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36628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 Right - List Left">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567898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 Bullets">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897328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 Bullets">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103864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Bullets">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461951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 - Code bottom">
    <p:bg>
      <p:bgPr>
        <a:solidFill>
          <a:schemeClr val="bg1"/>
        </a:solidFill>
        <a:effectLst/>
      </p:bgPr>
    </p:bg>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 - Code top">
    <p:bg>
      <p:bgPr>
        <a:solidFill>
          <a:schemeClr val="bg1"/>
        </a:solidFill>
        <a:effectLst/>
      </p:bgPr>
    </p:bg>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105923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199941-9F6A-4188-A93A-CD1588515EE8}"/>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3" name="Footer Placeholder 2">
            <a:extLst>
              <a:ext uri="{FF2B5EF4-FFF2-40B4-BE49-F238E27FC236}">
                <a16:creationId xmlns:a16="http://schemas.microsoft.com/office/drawing/2014/main" id="{E58A442E-E4BE-4BD5-A679-95D586F901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0525DA-69D3-421E-A357-979E836C16A7}"/>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35782365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 - Code left">
    <p:bg>
      <p:bgPr>
        <a:solidFill>
          <a:schemeClr val="bg1"/>
        </a:solidFill>
        <a:effectLst/>
      </p:bgPr>
    </p:bg>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71797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 - Code right">
    <p:bg>
      <p:bgPr>
        <a:solidFill>
          <a:schemeClr val="bg1"/>
        </a:solidFill>
        <a:effectLst/>
      </p:bgPr>
    </p:bg>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2452244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 - Code full">
    <p:bg>
      <p:bgPr>
        <a:solidFill>
          <a:schemeClr val="bg1"/>
        </a:solidFill>
        <a:effectLst/>
      </p:bgPr>
    </p:bg>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3682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Lis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and caption">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2765-9DCF-474D-8669-785613804F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AC1D0D-9EA9-43A6-BED9-271B79932F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AD9C4-829B-4006-9A5E-C9794036D0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CD3C05-337D-4C77-A81D-F5C955DCBAC4}"/>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6" name="Footer Placeholder 5">
            <a:extLst>
              <a:ext uri="{FF2B5EF4-FFF2-40B4-BE49-F238E27FC236}">
                <a16:creationId xmlns:a16="http://schemas.microsoft.com/office/drawing/2014/main" id="{57901919-3FD4-4633-96DD-0B4D12A09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F9525-8E47-4BC8-8AC0-218A69C6AFF8}"/>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28056771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574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ontent Title Only-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4" name="Slide Number Placeholder 5"/>
          <p:cNvSpPr>
            <a:spLocks noGrp="1"/>
          </p:cNvSpPr>
          <p:nvPr>
            <p:ph type="sldNum" sz="quarter" idx="12"/>
          </p:nvPr>
        </p:nvSpPr>
        <p:spPr>
          <a:xfrm>
            <a:off x="10812502" y="6295096"/>
            <a:ext cx="1196623" cy="365125"/>
          </a:xfrm>
        </p:spPr>
        <p:txBody>
          <a:bodyPr/>
          <a:lstStyle/>
          <a:p>
            <a:fld id="{CA828D68-D56D-CE4F-A3AD-9937248B076C}" type="slidenum">
              <a:rPr lang="en-US" smtClean="0"/>
              <a:t>‹#›</a:t>
            </a:fld>
            <a:endParaRPr lang="en-US"/>
          </a:p>
        </p:txBody>
      </p:sp>
      <p:sp>
        <p:nvSpPr>
          <p:cNvPr id="17" name="Rectangle 16"/>
          <p:cNvSpPr/>
          <p:nvPr userDrawn="1"/>
        </p:nvSpPr>
        <p:spPr>
          <a:xfrm flipV="1">
            <a:off x="0" y="6126164"/>
            <a:ext cx="12192000" cy="12192"/>
          </a:xfrm>
          <a:prstGeom prst="rect">
            <a:avLst/>
          </a:prstGeom>
          <a:solidFill>
            <a:srgbClr val="A3A4B5">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effectLst/>
            </a:endParaRPr>
          </a:p>
        </p:txBody>
      </p:sp>
    </p:spTree>
    <p:extLst>
      <p:ext uri="{BB962C8B-B14F-4D97-AF65-F5344CB8AC3E}">
        <p14:creationId xmlns:p14="http://schemas.microsoft.com/office/powerpoint/2010/main" val="273885207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362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8CBC-D977-4E1B-9C00-4C39A58B82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20037F-03FB-46E7-A128-5094E99E01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5017F2-73E1-4657-894C-C99AAEB86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54C4CE-3AB3-44E0-9C7A-C13F2DF6A5C8}"/>
              </a:ext>
            </a:extLst>
          </p:cNvPr>
          <p:cNvSpPr>
            <a:spLocks noGrp="1"/>
          </p:cNvSpPr>
          <p:nvPr>
            <p:ph type="dt" sz="half" idx="10"/>
          </p:nvPr>
        </p:nvSpPr>
        <p:spPr/>
        <p:txBody>
          <a:bodyPr/>
          <a:lstStyle/>
          <a:p>
            <a:fld id="{9E2C348D-AEA5-4A45-8CCF-FAEFCB50677A}" type="datetimeFigureOut">
              <a:rPr lang="en-US" smtClean="0"/>
              <a:t>6/15/2020</a:t>
            </a:fld>
            <a:endParaRPr lang="en-US"/>
          </a:p>
        </p:txBody>
      </p:sp>
      <p:sp>
        <p:nvSpPr>
          <p:cNvPr id="6" name="Footer Placeholder 5">
            <a:extLst>
              <a:ext uri="{FF2B5EF4-FFF2-40B4-BE49-F238E27FC236}">
                <a16:creationId xmlns:a16="http://schemas.microsoft.com/office/drawing/2014/main" id="{4803D09C-895F-481C-A55C-2F79BB9BE5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3E8D61-7752-4FD2-8268-14D30E93FE3B}"/>
              </a:ext>
            </a:extLst>
          </p:cNvPr>
          <p:cNvSpPr>
            <a:spLocks noGrp="1"/>
          </p:cNvSpPr>
          <p:nvPr>
            <p:ph type="sldNum" sz="quarter" idx="12"/>
          </p:nvPr>
        </p:nvSpPr>
        <p:spPr/>
        <p:txBody>
          <a:bodyPr/>
          <a:lstStyle/>
          <a:p>
            <a:fld id="{FB8EF696-1EB5-4881-BB9A-79891330A1F9}" type="slidenum">
              <a:rPr lang="en-US" smtClean="0"/>
              <a:t>‹#›</a:t>
            </a:fld>
            <a:endParaRPr lang="en-US"/>
          </a:p>
        </p:txBody>
      </p:sp>
    </p:spTree>
    <p:extLst>
      <p:ext uri="{BB962C8B-B14F-4D97-AF65-F5344CB8AC3E}">
        <p14:creationId xmlns:p14="http://schemas.microsoft.com/office/powerpoint/2010/main" val="39879227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3653437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stage_lef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02133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half-page">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2274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blu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1551284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495089"/>
            <a:ext cx="11653523" cy="510524"/>
          </a:xfrm>
          <a:prstGeom prst="rect">
            <a:avLst/>
          </a:prstGeom>
        </p:spPr>
        <p:txBody>
          <a:bodyPr lIns="146304" tIns="91440" rIns="146304" bIns="91440" anchor="ctr"/>
          <a:lstStyle>
            <a:lvl1pPr marL="0" algn="ctr" defTabSz="914016" rtl="0" eaLnBrk="1" latinLnBrk="0" hangingPunct="1">
              <a:lnSpc>
                <a:spcPct val="90000"/>
              </a:lnSpc>
              <a:spcBef>
                <a:spcPct val="0"/>
              </a:spcBef>
              <a:buNone/>
              <a:defRPr lang="en-US" sz="2353" b="0" kern="1200" cap="all" spc="800" baseline="0" dirty="0">
                <a:ln w="3175">
                  <a:noFill/>
                </a:ln>
                <a:solidFill>
                  <a:srgbClr val="0078D7"/>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351893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theme" Target="../theme/theme3.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image" Target="../media/image4.emf"/><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41" Type="http://schemas.openxmlformats.org/officeDocument/2006/relationships/image" Target="../media/image27.emf"/><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theme" Target="../theme/theme4.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8" Type="http://schemas.openxmlformats.org/officeDocument/2006/relationships/slideLayout" Target="../slideLayouts/slideLayout63.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A09394-2E6B-4E4D-8508-D61648996B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65A271-B802-42BF-89D1-5D93F8CA9F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A5CC20-8173-4C13-98B3-1978C1C9A7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C348D-AEA5-4A45-8CCF-FAEFCB50677A}" type="datetimeFigureOut">
              <a:rPr lang="en-US" smtClean="0"/>
              <a:t>6/15/2020</a:t>
            </a:fld>
            <a:endParaRPr lang="en-US"/>
          </a:p>
        </p:txBody>
      </p:sp>
      <p:sp>
        <p:nvSpPr>
          <p:cNvPr id="5" name="Footer Placeholder 4">
            <a:extLst>
              <a:ext uri="{FF2B5EF4-FFF2-40B4-BE49-F238E27FC236}">
                <a16:creationId xmlns:a16="http://schemas.microsoft.com/office/drawing/2014/main" id="{C0C033A6-2F3E-4695-82C5-2900AA5DF6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C126ED-355F-4AF0-85A9-863D54652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EF696-1EB5-4881-BB9A-79891330A1F9}" type="slidenum">
              <a:rPr lang="en-US" smtClean="0"/>
              <a:t>‹#›</a:t>
            </a:fld>
            <a:endParaRPr lang="en-US"/>
          </a:p>
        </p:txBody>
      </p:sp>
    </p:spTree>
    <p:extLst>
      <p:ext uri="{BB962C8B-B14F-4D97-AF65-F5344CB8AC3E}">
        <p14:creationId xmlns:p14="http://schemas.microsoft.com/office/powerpoint/2010/main" val="2502189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45977521"/>
      </p:ext>
    </p:extLst>
  </p:cSld>
  <p:clrMap bg1="dk1" tx1="lt1" bg2="dk2" tx2="lt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877"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16" r:id="rId36"/>
    <p:sldLayoutId id="2147484721" r:id="rId37"/>
    <p:sldLayoutId id="2147484722" r:id="rId38"/>
    <p:sldLayoutId id="2147484723" r:id="rId39"/>
    <p:sldLayoutId id="2147484724" r:id="rId40"/>
    <p:sldLayoutId id="2147484726"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/AFUN50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710" r:id="rId5"/>
    <p:sldLayoutId id="2147484850" r:id="rId6"/>
    <p:sldLayoutId id="2147484849" r:id="rId7"/>
    <p:sldLayoutId id="2147484840" r:id="rId8"/>
    <p:sldLayoutId id="2147484865" r:id="rId9"/>
    <p:sldLayoutId id="2147484864" r:id="rId10"/>
    <p:sldLayoutId id="2147484841" r:id="rId11"/>
    <p:sldLayoutId id="2147484842" r:id="rId12"/>
    <p:sldLayoutId id="2147484878" r:id="rId13"/>
    <p:sldLayoutId id="2147484844" r:id="rId14"/>
    <p:sldLayoutId id="2147484845" r:id="rId15"/>
    <p:sldLayoutId id="2147484846" r:id="rId16"/>
    <p:sldLayoutId id="2147484847" r:id="rId17"/>
    <p:sldLayoutId id="2147484879" r:id="rId18"/>
    <p:sldLayoutId id="2147484880" r:id="rId19"/>
    <p:sldLayoutId id="2147484751" r:id="rId20"/>
    <p:sldLayoutId id="2147484783" r:id="rId21"/>
    <p:sldLayoutId id="2147484784" r:id="rId22"/>
    <p:sldLayoutId id="2147484785" r:id="rId23"/>
    <p:sldLayoutId id="2147484786" r:id="rId24"/>
    <p:sldLayoutId id="2147484787" r:id="rId25"/>
    <p:sldLayoutId id="2147484249" r:id="rId26"/>
    <p:sldLayoutId id="2147484584" r:id="rId27"/>
    <p:sldLayoutId id="2147484671" r:id="rId28"/>
    <p:sldLayoutId id="2147484673" r:id="rId29"/>
    <p:sldLayoutId id="2147484299" r:id="rId30"/>
    <p:sldLayoutId id="2147484881" r:id="rId31"/>
    <p:sldLayoutId id="2147484862" r:id="rId32"/>
    <p:sldLayoutId id="2147484866" r:id="rId33"/>
    <p:sldLayoutId id="2147484867" r:id="rId34"/>
    <p:sldLayoutId id="2147484868" r:id="rId35"/>
    <p:sldLayoutId id="2147484869" r:id="rId36"/>
    <p:sldLayoutId id="2147484871" r:id="rId37"/>
    <p:sldLayoutId id="2147484873" r:id="rId38"/>
    <p:sldLayoutId id="2147484875"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aka.ms/princeton-azure/dataintro" TargetMode="External"/><Relationship Id="rId5" Type="http://schemas.openxmlformats.org/officeDocument/2006/relationships/image" Target="../media/image37.svg"/><Relationship Id="rId4" Type="http://schemas.openxmlformats.org/officeDocument/2006/relationships/image" Target="../media/image36.png"/></Relationships>
</file>

<file path=ppt/slides/_rels/slide1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aka.ms/princeton-azure/dataintro" TargetMode="External"/><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hyperlink" Target="http://aka.ms/princeton-azure/dataintro"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7.png"/><Relationship Id="rId18" Type="http://schemas.microsoft.com/office/2007/relationships/hdphoto" Target="../media/hdphoto9.wdp"/><Relationship Id="rId3" Type="http://schemas.openxmlformats.org/officeDocument/2006/relationships/image" Target="../media/image52.png"/><Relationship Id="rId21" Type="http://schemas.openxmlformats.org/officeDocument/2006/relationships/image" Target="../media/image61.png"/><Relationship Id="rId7" Type="http://schemas.openxmlformats.org/officeDocument/2006/relationships/image" Target="../media/image54.jpeg"/><Relationship Id="rId12" Type="http://schemas.microsoft.com/office/2007/relationships/hdphoto" Target="../media/hdphoto6.wdp"/><Relationship Id="rId17" Type="http://schemas.openxmlformats.org/officeDocument/2006/relationships/image" Target="../media/image59.png"/><Relationship Id="rId25" Type="http://schemas.openxmlformats.org/officeDocument/2006/relationships/hyperlink" Target="http://aka.ms/princeton-azure/dataintro" TargetMode="External"/><Relationship Id="rId2" Type="http://schemas.openxmlformats.org/officeDocument/2006/relationships/notesSlide" Target="../notesSlides/notesSlide3.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6.jpeg"/><Relationship Id="rId24" Type="http://schemas.microsoft.com/office/2007/relationships/hdphoto" Target="../media/hdphoto12.wdp"/><Relationship Id="rId5" Type="http://schemas.openxmlformats.org/officeDocument/2006/relationships/image" Target="../media/image53.png"/><Relationship Id="rId15" Type="http://schemas.openxmlformats.org/officeDocument/2006/relationships/image" Target="../media/image58.png"/><Relationship Id="rId23" Type="http://schemas.openxmlformats.org/officeDocument/2006/relationships/image" Target="../media/image62.png"/><Relationship Id="rId10" Type="http://schemas.microsoft.com/office/2007/relationships/hdphoto" Target="../media/hdphoto5.wdp"/><Relationship Id="rId19" Type="http://schemas.openxmlformats.org/officeDocument/2006/relationships/image" Target="../media/image60.png"/><Relationship Id="rId4" Type="http://schemas.microsoft.com/office/2007/relationships/hdphoto" Target="../media/hdphoto2.wdp"/><Relationship Id="rId9" Type="http://schemas.openxmlformats.org/officeDocument/2006/relationships/image" Target="../media/image55.jpeg"/><Relationship Id="rId14" Type="http://schemas.microsoft.com/office/2007/relationships/hdphoto" Target="../media/hdphoto7.wdp"/><Relationship Id="rId22" Type="http://schemas.microsoft.com/office/2007/relationships/hdphoto" Target="../media/hdphoto11.wdp"/></Relationships>
</file>

<file path=ppt/slides/_rels/slide14.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sv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hyperlink" Target="http://aka.ms/princeton-azure/dataintro" TargetMode="External"/><Relationship Id="rId4" Type="http://schemas.openxmlformats.org/officeDocument/2006/relationships/image" Target="../media/image69.png"/><Relationship Id="rId9" Type="http://schemas.openxmlformats.org/officeDocument/2006/relationships/image" Target="../media/image74.svg"/></Relationships>
</file>

<file path=ppt/slides/_rels/slide19.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hyperlink" Target="http://aka.ms/princeton-azure/dataintro" TargetMode="External"/></Relationships>
</file>

<file path=ppt/slides/_rels/slide20.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aka.ms/princeton-azure/dataintro" TargetMode="External"/><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77.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hyperlink" Target="http://aka.ms/princeton-azure/dataintro" TargetMode="External"/><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hyperlink" Target="http://aka.ms/princeton-azure/dataintro"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aka.ms/princeton-azure/dataintro" TargetMode="External"/><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aka.ms/princeton-azure/dataintro" TargetMode="External"/><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hyperlink" Target="http://aka.ms/princeton-azure/dataintro" TargetMode="External"/><Relationship Id="rId5" Type="http://schemas.openxmlformats.org/officeDocument/2006/relationships/image" Target="../media/image39.sv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ki/File:Microsoft_Azure_Logo.svg" TargetMode="Externa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32.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Microsoft_Azure_Logo.svg" TargetMode="Externa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hyperlink" Target="http://aka.ms/princeton-azure/dataintro"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aka.ms/princeton-azure/dataintro"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aka.ms/princeton-azure/dataintro"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aka.ms/princeton-azure/dataintro"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hyperlink" Target="http://aka.ms/princeton-azure/dataintr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5">
            <a:extLst>
              <a:ext uri="{FF2B5EF4-FFF2-40B4-BE49-F238E27FC236}">
                <a16:creationId xmlns:a16="http://schemas.microsoft.com/office/drawing/2014/main" id="{0F076673-2450-47A0-8561-8A207DE17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65674"/>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E749DE-050B-4681-926F-47B8C594E697}"/>
              </a:ext>
            </a:extLst>
          </p:cNvPr>
          <p:cNvSpPr>
            <a:spLocks noGrp="1"/>
          </p:cNvSpPr>
          <p:nvPr>
            <p:ph type="ctrTitle"/>
          </p:nvPr>
        </p:nvSpPr>
        <p:spPr>
          <a:xfrm>
            <a:off x="1144988" y="561713"/>
            <a:ext cx="5376722" cy="2270144"/>
          </a:xfrm>
        </p:spPr>
        <p:txBody>
          <a:bodyPr anchor="b">
            <a:normAutofit/>
          </a:bodyPr>
          <a:lstStyle/>
          <a:p>
            <a:pPr algn="l"/>
            <a:r>
              <a:rPr lang="en-US" sz="4800">
                <a:cs typeface="Calibri Light"/>
              </a:rPr>
              <a:t>Data in Azure</a:t>
            </a:r>
          </a:p>
        </p:txBody>
      </p:sp>
      <p:sp>
        <p:nvSpPr>
          <p:cNvPr id="3" name="Subtitle 2">
            <a:extLst>
              <a:ext uri="{FF2B5EF4-FFF2-40B4-BE49-F238E27FC236}">
                <a16:creationId xmlns:a16="http://schemas.microsoft.com/office/drawing/2014/main" id="{3DBADA50-CCFA-4D64-BAE8-A56F23C70565}"/>
              </a:ext>
            </a:extLst>
          </p:cNvPr>
          <p:cNvSpPr>
            <a:spLocks noGrp="1"/>
          </p:cNvSpPr>
          <p:nvPr>
            <p:ph type="subTitle" idx="1"/>
          </p:nvPr>
        </p:nvSpPr>
        <p:spPr>
          <a:xfrm>
            <a:off x="1178598" y="2923297"/>
            <a:ext cx="5343112" cy="1004647"/>
          </a:xfrm>
        </p:spPr>
        <p:txBody>
          <a:bodyPr vert="horz" lIns="91440" tIns="45720" rIns="91440" bIns="45720" rtlCol="0" anchor="t">
            <a:normAutofit fontScale="85000" lnSpcReduction="20000"/>
          </a:bodyPr>
          <a:lstStyle/>
          <a:p>
            <a:pPr algn="l"/>
            <a:r>
              <a:rPr lang="en-US" dirty="0">
                <a:cs typeface="Calibri"/>
              </a:rPr>
              <a:t>Jasmine Greenaway</a:t>
            </a:r>
            <a:endParaRPr lang="en-US">
              <a:cs typeface="Calibri"/>
            </a:endParaRPr>
          </a:p>
          <a:p>
            <a:pPr algn="l"/>
            <a:r>
              <a:rPr lang="en-US" dirty="0">
                <a:cs typeface="Calibri"/>
              </a:rPr>
              <a:t>June 17th, 2020 </a:t>
            </a:r>
            <a:endParaRPr lang="en-US">
              <a:cs typeface="Calibri"/>
            </a:endParaRPr>
          </a:p>
          <a:p>
            <a:pPr algn="l"/>
            <a:r>
              <a:rPr lang="en-US" dirty="0">
                <a:cs typeface="Calibri"/>
              </a:rPr>
              <a:t>Princeton University</a:t>
            </a:r>
          </a:p>
        </p:txBody>
      </p:sp>
      <p:pic>
        <p:nvPicPr>
          <p:cNvPr id="8" name="Graphic 7" descr="Copy">
            <a:extLst>
              <a:ext uri="{FF2B5EF4-FFF2-40B4-BE49-F238E27FC236}">
                <a16:creationId xmlns:a16="http://schemas.microsoft.com/office/drawing/2014/main" id="{C03C00BA-6550-4D98-9E2D-E134D0CBFE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0500" y="4018964"/>
            <a:ext cx="1873047" cy="1873047"/>
          </a:xfrm>
          <a:prstGeom prst="rect">
            <a:avLst/>
          </a:prstGeom>
        </p:spPr>
      </p:pic>
      <p:pic>
        <p:nvPicPr>
          <p:cNvPr id="6" name="Graphic 6" descr="Database">
            <a:extLst>
              <a:ext uri="{FF2B5EF4-FFF2-40B4-BE49-F238E27FC236}">
                <a16:creationId xmlns:a16="http://schemas.microsoft.com/office/drawing/2014/main" id="{208A4B5B-0DC7-462B-9671-A82EE8187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55028" y="1909854"/>
            <a:ext cx="2846216" cy="2846216"/>
          </a:xfrm>
          <a:prstGeom prst="rect">
            <a:avLst/>
          </a:prstGeom>
        </p:spPr>
      </p:pic>
      <p:sp>
        <p:nvSpPr>
          <p:cNvPr id="13" name="TextBox 12">
            <a:extLst>
              <a:ext uri="{FF2B5EF4-FFF2-40B4-BE49-F238E27FC236}">
                <a16:creationId xmlns:a16="http://schemas.microsoft.com/office/drawing/2014/main" id="{DBB8578A-5537-4BAC-A8B8-1F1AFAB43FA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6"/>
              </a:rPr>
              <a:t>aka.ms/princeton-azure/dataintro</a:t>
            </a:r>
            <a:r>
              <a:rPr lang="en-US">
                <a:cs typeface="Calibri"/>
              </a:rPr>
              <a:t>​</a:t>
            </a:r>
            <a:endParaRPr lang="en-US"/>
          </a:p>
        </p:txBody>
      </p:sp>
    </p:spTree>
    <p:extLst>
      <p:ext uri="{BB962C8B-B14F-4D97-AF65-F5344CB8AC3E}">
        <p14:creationId xmlns:p14="http://schemas.microsoft.com/office/powerpoint/2010/main" val="539271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Relational Data</a:t>
            </a:r>
          </a:p>
        </p:txBody>
      </p:sp>
      <p:sp>
        <p:nvSpPr>
          <p:cNvPr id="20" name="Freeform: Shape 1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Database">
            <a:extLst>
              <a:ext uri="{FF2B5EF4-FFF2-40B4-BE49-F238E27FC236}">
                <a16:creationId xmlns:a16="http://schemas.microsoft.com/office/drawing/2014/main" id="{EDBF8214-DB97-4AA9-906E-6B41DF0DC7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3" name="TextBox 2">
            <a:extLst>
              <a:ext uri="{FF2B5EF4-FFF2-40B4-BE49-F238E27FC236}">
                <a16:creationId xmlns:a16="http://schemas.microsoft.com/office/drawing/2014/main" id="{11F9BE79-B8E7-45FB-B45B-0629C2393CF5}"/>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2800980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9" name="Title 1"/>
          <p:cNvSpPr>
            <a:spLocks noGrp="1"/>
          </p:cNvSpPr>
          <p:nvPr>
            <p:ph type="title"/>
          </p:nvPr>
        </p:nvSpPr>
        <p:spPr>
          <a:xfrm>
            <a:off x="210990" y="355049"/>
            <a:ext cx="11018520" cy="553998"/>
          </a:xfrm>
        </p:spPr>
        <p:txBody>
          <a:bodyPr/>
          <a:lstStyle/>
          <a:p>
            <a:r>
              <a:rPr lang="en-US"/>
              <a:t>Azure SQL Database</a:t>
            </a:r>
            <a:endParaRPr lang="en-US" sz="1800"/>
          </a:p>
        </p:txBody>
      </p:sp>
      <p:sp>
        <p:nvSpPr>
          <p:cNvPr id="26" name="Rectangle 25">
            <a:extLst>
              <a:ext uri="{FF2B5EF4-FFF2-40B4-BE49-F238E27FC236}">
                <a16:creationId xmlns:a16="http://schemas.microsoft.com/office/drawing/2014/main" id="{8CE8AC68-A1DB-44B8-B986-BB23A36A9BFE}"/>
              </a:ext>
            </a:extLst>
          </p:cNvPr>
          <p:cNvSpPr/>
          <p:nvPr/>
        </p:nvSpPr>
        <p:spPr>
          <a:xfrm>
            <a:off x="849561" y="2041368"/>
            <a:ext cx="434353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intelligence</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372701" y="1602165"/>
            <a:ext cx="1260818" cy="1074029"/>
            <a:chOff x="8659723" y="4196348"/>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0100" y="4245777"/>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3" y="4196348"/>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470361" y="3163784"/>
            <a:ext cx="1073399" cy="1060260"/>
            <a:chOff x="5396496" y="3100125"/>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96496" y="3336875"/>
              <a:ext cx="823510" cy="823510"/>
            </a:xfrm>
            <a:prstGeom prst="rect">
              <a:avLst/>
            </a:prstGeom>
            <a:solidFill>
              <a:srgbClr val="0070C0"/>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96496" y="3100125"/>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rgbClr val="00B0F0"/>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E35200FE-941E-4F36-9864-E5F27FEB8471}"/>
              </a:ext>
            </a:extLst>
          </p:cNvPr>
          <p:cNvSpPr txBox="1"/>
          <p:nvPr/>
        </p:nvSpPr>
        <p:spPr>
          <a:xfrm>
            <a:off x="5587960" y="3366933"/>
            <a:ext cx="4882945" cy="1277273"/>
          </a:xfrm>
          <a:prstGeom prst="rect">
            <a:avLst/>
          </a:prstGeom>
          <a:noFill/>
        </p:spPr>
        <p:txBody>
          <a:bodyPr wrap="square" lIns="91440" tIns="45720" rIns="91440" bIns="45720" rtlCol="0" anchor="t">
            <a:spAutoFit/>
          </a:bodyPr>
          <a:lstStyle/>
          <a:p>
            <a:pPr marL="285750" indent="-285750">
              <a:spcAft>
                <a:spcPts val="600"/>
              </a:spcAft>
              <a:buFont typeface="Arial"/>
              <a:buChar char="•"/>
              <a:defRPr/>
            </a:pP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cs typeface="Calibri"/>
              </a:rPr>
              <a:t>Up to 100 TB of on-demand scalable</a:t>
            </a:r>
            <a:br>
              <a:rPr lang="en-US" b="0" i="0" u="none" strike="noStrike" kern="1200" cap="none" spc="0" normalizeH="0" baseline="0" noProof="0" dirty="0">
                <a:ln>
                  <a:noFill/>
                </a:ln>
                <a:effectLst/>
                <a:uLnTx/>
                <a:uFillTx/>
                <a:latin typeface="Calibri"/>
              </a:rPr>
            </a:br>
            <a:r>
              <a:rPr kumimoji="0" lang="en-US" b="0" i="0" u="none" strike="noStrike" kern="1200" cap="none" spc="0" normalizeH="0" baseline="0" noProof="0" dirty="0">
                <a:ln>
                  <a:noFill/>
                </a:ln>
                <a:gradFill>
                  <a:gsLst>
                    <a:gs pos="2917">
                      <a:prstClr val="black"/>
                    </a:gs>
                    <a:gs pos="30000">
                      <a:prstClr val="black"/>
                    </a:gs>
                  </a:gsLst>
                  <a:lin ang="5400000" scaled="0"/>
                </a:gradFill>
                <a:effectLst/>
                <a:uLnTx/>
                <a:uFillTx/>
                <a:latin typeface="Calibri"/>
                <a:cs typeface="Calibri"/>
              </a:rPr>
              <a:t> storage per DB</a:t>
            </a:r>
            <a:r>
              <a:rPr lang="en-US" dirty="0">
                <a:gradFill>
                  <a:gsLst>
                    <a:gs pos="2917">
                      <a:prstClr val="black"/>
                    </a:gs>
                    <a:gs pos="30000">
                      <a:prstClr val="black"/>
                    </a:gs>
                  </a:gsLst>
                  <a:lin ang="5400000" scaled="0"/>
                </a:gradFill>
                <a:latin typeface="Calibri" panose="020F0502020204030204"/>
                <a:cs typeface="Calibri" panose="020F0502020204030204"/>
              </a:rPr>
              <a:t> </a:t>
            </a:r>
            <a:endParaRPr lang="en-US" dirty="0"/>
          </a:p>
          <a:p>
            <a:pPr marL="285750" indent="-285750">
              <a:spcAft>
                <a:spcPts val="600"/>
              </a:spcAft>
              <a:buFont typeface="Arial"/>
              <a:buChar char="•"/>
              <a:defRPr/>
            </a:pPr>
            <a:r>
              <a:rPr lang="en-US" dirty="0">
                <a:gradFill>
                  <a:gsLst>
                    <a:gs pos="2917">
                      <a:prstClr val="black"/>
                    </a:gs>
                    <a:gs pos="30000">
                      <a:prstClr val="black"/>
                    </a:gs>
                  </a:gsLst>
                  <a:lin ang="5400000" scaled="0"/>
                </a:gradFill>
                <a:latin typeface="Calibri" panose="020F0502020204030204"/>
                <a:cs typeface="Calibri" panose="020F0502020204030204"/>
              </a:rPr>
              <a:t>Migrating? Services available for seamless migration with minimal downtime</a:t>
            </a:r>
            <a:endParaRPr lang="en-US" dirty="0">
              <a:latin typeface="Calibri"/>
              <a:cs typeface="Calibri"/>
            </a:endParaRPr>
          </a:p>
        </p:txBody>
      </p:sp>
      <p:pic>
        <p:nvPicPr>
          <p:cNvPr id="4" name="Graphic 6" descr="Beaker">
            <a:extLst>
              <a:ext uri="{FF2B5EF4-FFF2-40B4-BE49-F238E27FC236}">
                <a16:creationId xmlns:a16="http://schemas.microsoft.com/office/drawing/2014/main" id="{CD8313F0-1C24-4CF8-B66E-BE58C89B4C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7670" y="4934527"/>
            <a:ext cx="1326125" cy="1326125"/>
          </a:xfrm>
          <a:prstGeom prst="rect">
            <a:avLst/>
          </a:prstGeom>
        </p:spPr>
      </p:pic>
      <p:sp>
        <p:nvSpPr>
          <p:cNvPr id="49" name="Rectangle 48">
            <a:extLst>
              <a:ext uri="{FF2B5EF4-FFF2-40B4-BE49-F238E27FC236}">
                <a16:creationId xmlns:a16="http://schemas.microsoft.com/office/drawing/2014/main" id="{8A08F1D4-9D3E-4457-B165-F269BA71DC50}"/>
              </a:ext>
            </a:extLst>
          </p:cNvPr>
          <p:cNvSpPr/>
          <p:nvPr/>
        </p:nvSpPr>
        <p:spPr>
          <a:xfrm>
            <a:off x="397053" y="3578402"/>
            <a:ext cx="434353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a:lnSpc>
                <a:spcPct val="100000"/>
              </a:lnSpc>
              <a:spcBef>
                <a:spcPts val="0"/>
              </a:spcBef>
              <a:spcAft>
                <a:spcPts val="0"/>
              </a:spcAft>
              <a:buClrTx/>
              <a:buSzTx/>
              <a:buNone/>
              <a:tabLst/>
              <a:defRPr/>
            </a:pPr>
            <a:r>
              <a:rPr lang="en-US" sz="2000" b="1">
                <a:solidFill>
                  <a:schemeClr val="tx1"/>
                </a:solidFill>
                <a:latin typeface="Segoe UI Semibold"/>
                <a:cs typeface="Segoe UI Semibold"/>
              </a:rPr>
              <a:t>Per</a:t>
            </a:r>
            <a:r>
              <a:rPr lang="en-US" sz="2000">
                <a:solidFill>
                  <a:schemeClr val="tx1"/>
                </a:solidFill>
                <a:latin typeface="Segoe UI Semibold"/>
                <a:cs typeface="Segoe UI Semibold"/>
              </a:rPr>
              <a:t>formant</a:t>
            </a:r>
            <a:endParaRPr lang="en-US">
              <a:solidFill>
                <a:schemeClr val="tx1"/>
              </a:solidFill>
              <a:cs typeface="Calibri"/>
            </a:endParaRPr>
          </a:p>
        </p:txBody>
      </p:sp>
      <p:sp>
        <p:nvSpPr>
          <p:cNvPr id="50" name="Rectangle 49">
            <a:extLst>
              <a:ext uri="{FF2B5EF4-FFF2-40B4-BE49-F238E27FC236}">
                <a16:creationId xmlns:a16="http://schemas.microsoft.com/office/drawing/2014/main" id="{70AFC316-E273-4565-80A5-0F9AE3835CD7}"/>
              </a:ext>
            </a:extLst>
          </p:cNvPr>
          <p:cNvSpPr/>
          <p:nvPr/>
        </p:nvSpPr>
        <p:spPr>
          <a:xfrm>
            <a:off x="1314356" y="5411894"/>
            <a:ext cx="4343535"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defRPr/>
            </a:pPr>
            <a:r>
              <a:rPr lang="en-US" sz="2000" b="1" dirty="0">
                <a:solidFill>
                  <a:schemeClr val="tx1"/>
                </a:solidFill>
                <a:latin typeface="Segoe UI Semibold"/>
                <a:cs typeface="Segoe UI Semibold"/>
              </a:rPr>
              <a:t>Machine Learning Services*</a:t>
            </a:r>
          </a:p>
        </p:txBody>
      </p:sp>
      <p:sp>
        <p:nvSpPr>
          <p:cNvPr id="68" name="TextBox 67">
            <a:extLst>
              <a:ext uri="{FF2B5EF4-FFF2-40B4-BE49-F238E27FC236}">
                <a16:creationId xmlns:a16="http://schemas.microsoft.com/office/drawing/2014/main" id="{D30640D9-7AE5-417E-8F83-38FBCC762881}"/>
              </a:ext>
            </a:extLst>
          </p:cNvPr>
          <p:cNvSpPr txBox="1"/>
          <p:nvPr/>
        </p:nvSpPr>
        <p:spPr>
          <a:xfrm>
            <a:off x="5590267" y="1938214"/>
            <a:ext cx="4882945" cy="369332"/>
          </a:xfrm>
          <a:prstGeom prst="rect">
            <a:avLst/>
          </a:prstGeom>
          <a:noFill/>
        </p:spPr>
        <p:txBody>
          <a:bodyPr wrap="square" lIns="91440" tIns="45720" rIns="91440" bIns="45720" rtlCol="0" anchor="t">
            <a:spAutoFit/>
          </a:bodyPr>
          <a:lstStyle/>
          <a:p>
            <a:pPr marL="285750" indent="-285750">
              <a:spcAft>
                <a:spcPts val="600"/>
              </a:spcAft>
              <a:buFont typeface="Arial"/>
              <a:buChar char="•"/>
              <a:defRPr/>
            </a:pPr>
            <a:r>
              <a:rPr lang="en-US">
                <a:gradFill>
                  <a:gsLst>
                    <a:gs pos="2917">
                      <a:prstClr val="black"/>
                    </a:gs>
                    <a:gs pos="30000">
                      <a:prstClr val="black"/>
                    </a:gs>
                  </a:gsLst>
                  <a:lin ang="5400000" scaled="0"/>
                </a:gradFill>
                <a:latin typeface="Calibri"/>
                <a:cs typeface="Calibri"/>
              </a:rPr>
              <a:t>Receive Security and/or performance alerts</a:t>
            </a:r>
            <a:endParaRPr lang="en-US">
              <a:latin typeface="Calibri"/>
              <a:cs typeface="Calibri"/>
            </a:endParaRPr>
          </a:p>
        </p:txBody>
      </p:sp>
      <p:sp>
        <p:nvSpPr>
          <p:cNvPr id="69" name="TextBox 68">
            <a:extLst>
              <a:ext uri="{FF2B5EF4-FFF2-40B4-BE49-F238E27FC236}">
                <a16:creationId xmlns:a16="http://schemas.microsoft.com/office/drawing/2014/main" id="{A1944D81-556D-4810-84C1-2DE757A0F2AE}"/>
              </a:ext>
            </a:extLst>
          </p:cNvPr>
          <p:cNvSpPr txBox="1"/>
          <p:nvPr/>
        </p:nvSpPr>
        <p:spPr>
          <a:xfrm>
            <a:off x="5639915" y="5412341"/>
            <a:ext cx="4882945" cy="369332"/>
          </a:xfrm>
          <a:prstGeom prst="rect">
            <a:avLst/>
          </a:prstGeom>
          <a:noFill/>
        </p:spPr>
        <p:txBody>
          <a:bodyPr wrap="square" lIns="91440" tIns="45720" rIns="91440" bIns="45720" rtlCol="0" anchor="t">
            <a:spAutoFit/>
          </a:bodyPr>
          <a:lstStyle/>
          <a:p>
            <a:pPr marL="285750" indent="-285750">
              <a:spcAft>
                <a:spcPts val="600"/>
              </a:spcAft>
              <a:buFont typeface="Arial"/>
              <a:buChar char="•"/>
              <a:defRPr/>
            </a:pPr>
            <a:r>
              <a:rPr lang="en-US" dirty="0">
                <a:gradFill>
                  <a:gsLst>
                    <a:gs pos="2917">
                      <a:prstClr val="black"/>
                    </a:gs>
                    <a:gs pos="30000">
                      <a:prstClr val="black"/>
                    </a:gs>
                  </a:gsLst>
                  <a:lin ang="5400000" scaled="0"/>
                </a:gradFill>
                <a:latin typeface="Calibri"/>
                <a:cs typeface="Calibri"/>
              </a:rPr>
              <a:t>*Currently in closed preview</a:t>
            </a:r>
            <a:endParaRPr lang="en-US" dirty="0">
              <a:latin typeface="Calibri"/>
              <a:cs typeface="Calibri"/>
            </a:endParaRPr>
          </a:p>
        </p:txBody>
      </p:sp>
      <p:sp>
        <p:nvSpPr>
          <p:cNvPr id="2" name="TextBox 1">
            <a:extLst>
              <a:ext uri="{FF2B5EF4-FFF2-40B4-BE49-F238E27FC236}">
                <a16:creationId xmlns:a16="http://schemas.microsoft.com/office/drawing/2014/main" id="{A679A704-5C6F-482E-BDEC-DC8E14473FA8}"/>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5"/>
              </a:rPr>
              <a:t>aka.ms/princeton-azure/dataintro</a:t>
            </a:r>
            <a:r>
              <a:rPr lang="en-US">
                <a:cs typeface="Calibri"/>
              </a:rPr>
              <a:t>​</a:t>
            </a:r>
            <a:endParaRPr lang="en-US"/>
          </a:p>
        </p:txBody>
      </p:sp>
    </p:spTree>
    <p:extLst>
      <p:ext uri="{BB962C8B-B14F-4D97-AF65-F5344CB8AC3E}">
        <p14:creationId xmlns:p14="http://schemas.microsoft.com/office/powerpoint/2010/main" val="1378459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A1D65-C6F4-46D7-8F6E-F8599A7AA72E}"/>
              </a:ext>
            </a:extLst>
          </p:cNvPr>
          <p:cNvSpPr>
            <a:spLocks noGrp="1"/>
          </p:cNvSpPr>
          <p:nvPr>
            <p:ph type="title"/>
          </p:nvPr>
        </p:nvSpPr>
        <p:spPr>
          <a:xfrm>
            <a:off x="315861" y="229931"/>
            <a:ext cx="10515600" cy="1288693"/>
          </a:xfrm>
        </p:spPr>
        <p:txBody>
          <a:bodyPr/>
          <a:lstStyle/>
          <a:p>
            <a:r>
              <a:rPr lang="en-US">
                <a:latin typeface="Calibri"/>
                <a:cs typeface="Calibri"/>
              </a:rPr>
              <a:t>Machine Learning Services</a:t>
            </a:r>
            <a:endParaRPr lang="en-US">
              <a:ea typeface="+mj-lt"/>
              <a:cs typeface="+mj-lt"/>
            </a:endParaRPr>
          </a:p>
          <a:p>
            <a:endParaRPr lang="en-US">
              <a:cs typeface="Calibri Light"/>
            </a:endParaRPr>
          </a:p>
        </p:txBody>
      </p:sp>
      <p:sp>
        <p:nvSpPr>
          <p:cNvPr id="3" name="Content Placeholder 2">
            <a:extLst>
              <a:ext uri="{FF2B5EF4-FFF2-40B4-BE49-F238E27FC236}">
                <a16:creationId xmlns:a16="http://schemas.microsoft.com/office/drawing/2014/main" id="{F5EE9039-CAD5-4358-A2F4-D7B5ABB31EC4}"/>
              </a:ext>
            </a:extLst>
          </p:cNvPr>
          <p:cNvSpPr>
            <a:spLocks noGrp="1"/>
          </p:cNvSpPr>
          <p:nvPr>
            <p:ph sz="half" idx="1"/>
          </p:nvPr>
        </p:nvSpPr>
        <p:spPr>
          <a:xfrm>
            <a:off x="389603" y="1825625"/>
            <a:ext cx="5181600" cy="4351338"/>
          </a:xfrm>
        </p:spPr>
        <p:txBody>
          <a:bodyPr vert="horz" lIns="91440" tIns="45720" rIns="91440" bIns="45720" rtlCol="0" anchor="t">
            <a:normAutofit/>
          </a:bodyPr>
          <a:lstStyle/>
          <a:p>
            <a:r>
              <a:rPr lang="en-US">
                <a:cs typeface="Calibri"/>
              </a:rPr>
              <a:t>Classification</a:t>
            </a:r>
            <a:endParaRPr lang="en-US">
              <a:ea typeface="+mn-lt"/>
              <a:cs typeface="+mn-lt"/>
            </a:endParaRPr>
          </a:p>
          <a:p>
            <a:r>
              <a:rPr lang="en-US">
                <a:cs typeface="Calibri"/>
              </a:rPr>
              <a:t>Regression</a:t>
            </a:r>
            <a:endParaRPr lang="en-US">
              <a:ea typeface="+mn-lt"/>
              <a:cs typeface="+mn-lt"/>
            </a:endParaRPr>
          </a:p>
          <a:p>
            <a:r>
              <a:rPr lang="en-US">
                <a:cs typeface="Calibri"/>
              </a:rPr>
              <a:t>Anomaly Detection</a:t>
            </a:r>
            <a:endParaRPr lang="en-US">
              <a:ea typeface="+mn-lt"/>
              <a:cs typeface="+mn-lt"/>
            </a:endParaRPr>
          </a:p>
          <a:p>
            <a:r>
              <a:rPr lang="en-US">
                <a:ea typeface="+mn-lt"/>
                <a:cs typeface="+mn-lt"/>
              </a:rPr>
              <a:t>Recommendations</a:t>
            </a:r>
          </a:p>
          <a:p>
            <a:r>
              <a:rPr lang="en-US">
                <a:cs typeface="Calibri"/>
              </a:rPr>
              <a:t>Use Python or R</a:t>
            </a:r>
          </a:p>
        </p:txBody>
      </p:sp>
      <p:sp>
        <p:nvSpPr>
          <p:cNvPr id="4" name="Content Placeholder 3">
            <a:extLst>
              <a:ext uri="{FF2B5EF4-FFF2-40B4-BE49-F238E27FC236}">
                <a16:creationId xmlns:a16="http://schemas.microsoft.com/office/drawing/2014/main" id="{C8AF77FD-4AC7-4258-829C-BAFF407BD471}"/>
              </a:ext>
            </a:extLst>
          </p:cNvPr>
          <p:cNvSpPr>
            <a:spLocks noGrp="1"/>
          </p:cNvSpPr>
          <p:nvPr>
            <p:ph sz="half" idx="2"/>
          </p:nvPr>
        </p:nvSpPr>
        <p:spPr>
          <a:xfrm>
            <a:off x="5385619" y="1671995"/>
            <a:ext cx="5181600" cy="4351338"/>
          </a:xfrm>
        </p:spPr>
        <p:txBody>
          <a:bodyPr vert="horz" lIns="91440" tIns="45720" rIns="91440" bIns="45720" rtlCol="0" anchor="t">
            <a:normAutofit/>
          </a:bodyPr>
          <a:lstStyle/>
          <a:p>
            <a:r>
              <a:rPr lang="en-US">
                <a:ea typeface="+mn-lt"/>
                <a:cs typeface="+mn-lt"/>
              </a:rPr>
              <a:t>Currently in closed preview in Azure, </a:t>
            </a:r>
            <a:r>
              <a:rPr lang="en-US" b="1">
                <a:ea typeface="+mn-lt"/>
                <a:cs typeface="+mn-lt"/>
              </a:rPr>
              <a:t>BUT</a:t>
            </a:r>
            <a:r>
              <a:rPr lang="en-US">
                <a:ea typeface="+mn-lt"/>
                <a:cs typeface="+mn-lt"/>
              </a:rPr>
              <a:t>:</a:t>
            </a:r>
            <a:endParaRPr lang="en-US"/>
          </a:p>
          <a:p>
            <a:r>
              <a:rPr lang="en-US">
                <a:cs typeface="Calibri"/>
              </a:rPr>
              <a:t>Still available in SQL Server </a:t>
            </a:r>
          </a:p>
          <a:p>
            <a:pPr lvl="1"/>
            <a:r>
              <a:rPr lang="en-US">
                <a:cs typeface="Calibri"/>
              </a:rPr>
              <a:t>You can install a Windows VM on Azure to use</a:t>
            </a:r>
          </a:p>
          <a:p>
            <a:endParaRPr lang="en-US">
              <a:cs typeface="Calibri"/>
            </a:endParaRPr>
          </a:p>
        </p:txBody>
      </p:sp>
      <p:pic>
        <p:nvPicPr>
          <p:cNvPr id="6" name="Graphic 6" descr="Beaker">
            <a:extLst>
              <a:ext uri="{FF2B5EF4-FFF2-40B4-BE49-F238E27FC236}">
                <a16:creationId xmlns:a16="http://schemas.microsoft.com/office/drawing/2014/main" id="{49515FCA-AA5F-444E-A00A-242D8A9382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6715" y="4033981"/>
            <a:ext cx="2578806" cy="2590352"/>
          </a:xfrm>
          <a:prstGeom prst="rect">
            <a:avLst/>
          </a:prstGeom>
        </p:spPr>
      </p:pic>
      <p:sp>
        <p:nvSpPr>
          <p:cNvPr id="8" name="TextBox 7">
            <a:extLst>
              <a:ext uri="{FF2B5EF4-FFF2-40B4-BE49-F238E27FC236}">
                <a16:creationId xmlns:a16="http://schemas.microsoft.com/office/drawing/2014/main" id="{CEB1847F-0F9E-4A02-BA32-5B79243EF9D3}"/>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286402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DF15AA-87DB-4C36-93DC-B8058D331A6D}"/>
              </a:ext>
            </a:extLst>
          </p:cNvPr>
          <p:cNvSpPr/>
          <p:nvPr/>
        </p:nvSpPr>
        <p:spPr bwMode="auto">
          <a:xfrm>
            <a:off x="279430" y="2757080"/>
            <a:ext cx="1900717" cy="655472"/>
          </a:xfrm>
          <a:prstGeom prst="rect">
            <a:avLst/>
          </a:prstGeom>
          <a:solidFill>
            <a:schemeClr val="accent1">
              <a:lumMod val="20000"/>
              <a:lumOff val="80000"/>
            </a:schemeClr>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algn="ctr" defTabSz="913310">
              <a:defRPr/>
            </a:pPr>
            <a:r>
              <a:rPr lang="en-US" sz="1200" b="1" spc="100">
                <a:solidFill>
                  <a:srgbClr val="0078D7"/>
                </a:solidFill>
                <a:latin typeface="Segoe UI Semibold" charset="0"/>
                <a:ea typeface="Segoe UI Semibold" charset="0"/>
                <a:cs typeface="Segoe UI Semibold" charset="0"/>
              </a:rPr>
              <a:t>Managed community MySQL, PostgreSQL, and MariaDB </a:t>
            </a:r>
          </a:p>
        </p:txBody>
      </p:sp>
      <p:sp>
        <p:nvSpPr>
          <p:cNvPr id="4" name="Rectangle 3">
            <a:extLst>
              <a:ext uri="{FF2B5EF4-FFF2-40B4-BE49-F238E27FC236}">
                <a16:creationId xmlns:a16="http://schemas.microsoft.com/office/drawing/2014/main" id="{BB941B29-5DDD-4E08-946E-4E8B1F3BEE36}"/>
              </a:ext>
            </a:extLst>
          </p:cNvPr>
          <p:cNvSpPr/>
          <p:nvPr/>
        </p:nvSpPr>
        <p:spPr bwMode="auto">
          <a:xfrm>
            <a:off x="4893950" y="2757082"/>
            <a:ext cx="2165924" cy="467141"/>
          </a:xfrm>
          <a:prstGeom prst="rect">
            <a:avLst/>
          </a:prstGeom>
          <a:solidFill>
            <a:schemeClr val="accent1">
              <a:lumMod val="20000"/>
              <a:lumOff val="80000"/>
            </a:schemeClr>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310">
              <a:defRPr/>
            </a:pPr>
            <a:r>
              <a:rPr lang="en-US" sz="1200" b="1" spc="100" dirty="0">
                <a:solidFill>
                  <a:srgbClr val="0078D7"/>
                </a:solidFill>
                <a:latin typeface="Segoe UI Semibold"/>
                <a:ea typeface="Segoe UI Semibold" charset="0"/>
                <a:cs typeface="Segoe UI Semibold"/>
              </a:rPr>
              <a:t>Scale </a:t>
            </a:r>
            <a:r>
              <a:rPr lang="en-US" sz="1200" b="1" spc="100" dirty="0">
                <a:solidFill>
                  <a:srgbClr val="0078D7"/>
                </a:solidFill>
                <a:latin typeface="Segoe UI Semibold"/>
                <a:ea typeface="+mn-lt"/>
                <a:cs typeface="Segoe UI Semibold"/>
              </a:rPr>
              <a:t>in </a:t>
            </a:r>
            <a:r>
              <a:rPr lang="en-US" sz="1200" b="1" spc="100" dirty="0">
                <a:solidFill>
                  <a:srgbClr val="0078D7"/>
                </a:solidFill>
                <a:latin typeface="Segoe UI Semibold"/>
                <a:ea typeface="Segoe UI Semibold" charset="0"/>
                <a:cs typeface="Segoe UI Semibold"/>
              </a:rPr>
              <a:t>seconds with built-in high availability</a:t>
            </a:r>
            <a:endParaRPr lang="en-US" sz="1200" b="1" kern="0" spc="100" dirty="0">
              <a:solidFill>
                <a:srgbClr val="0078D7"/>
              </a:solidFill>
              <a:latin typeface="Segoe UI Semibold"/>
              <a:ea typeface="Segoe UI Semibold" charset="0"/>
              <a:cs typeface="Segoe UI Semibold"/>
            </a:endParaRPr>
          </a:p>
        </p:txBody>
      </p:sp>
      <p:sp>
        <p:nvSpPr>
          <p:cNvPr id="5" name="Rectangle 4">
            <a:extLst>
              <a:ext uri="{FF2B5EF4-FFF2-40B4-BE49-F238E27FC236}">
                <a16:creationId xmlns:a16="http://schemas.microsoft.com/office/drawing/2014/main" id="{CB3B242B-E75D-43DB-8598-7B3379B5BA1C}"/>
              </a:ext>
            </a:extLst>
          </p:cNvPr>
          <p:cNvSpPr/>
          <p:nvPr/>
        </p:nvSpPr>
        <p:spPr bwMode="auto">
          <a:xfrm>
            <a:off x="7433033" y="2766417"/>
            <a:ext cx="1967485" cy="278809"/>
          </a:xfrm>
          <a:prstGeom prst="rect">
            <a:avLst/>
          </a:prstGeom>
          <a:solidFill>
            <a:schemeClr val="accent1">
              <a:lumMod val="20000"/>
              <a:lumOff val="80000"/>
            </a:schemeClr>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algn="ctr" defTabSz="913310">
              <a:defRPr/>
            </a:pPr>
            <a:r>
              <a:rPr lang="en-US" sz="1200" b="1" spc="100">
                <a:solidFill>
                  <a:srgbClr val="0078D7"/>
                </a:solidFill>
                <a:latin typeface="Segoe UI Semibold" charset="0"/>
                <a:ea typeface="Segoe UI Semibold" charset="0"/>
                <a:cs typeface="Segoe UI Semibold" charset="0"/>
              </a:rPr>
              <a:t>Secure and compliant</a:t>
            </a:r>
          </a:p>
        </p:txBody>
      </p:sp>
      <p:sp>
        <p:nvSpPr>
          <p:cNvPr id="7" name="TextBox 6">
            <a:extLst>
              <a:ext uri="{FF2B5EF4-FFF2-40B4-BE49-F238E27FC236}">
                <a16:creationId xmlns:a16="http://schemas.microsoft.com/office/drawing/2014/main" id="{A38418BF-0414-4BFA-927B-0C071EAD38E4}"/>
              </a:ext>
            </a:extLst>
          </p:cNvPr>
          <p:cNvSpPr txBox="1"/>
          <p:nvPr/>
        </p:nvSpPr>
        <p:spPr>
          <a:xfrm>
            <a:off x="2440049" y="2757082"/>
            <a:ext cx="2193998" cy="467141"/>
          </a:xfrm>
          <a:prstGeom prst="rect">
            <a:avLst/>
          </a:prstGeom>
          <a:noFill/>
          <a:ln>
            <a:noFill/>
          </a:ln>
        </p:spPr>
        <p:txBody>
          <a:bodyPr wrap="square" lIns="0" tIns="44802" rIns="0" bIns="44802" rtlCol="0">
            <a:spAutoFit/>
          </a:bodyPr>
          <a:lstStyle/>
          <a:p>
            <a:pPr algn="ctr" defTabSz="913698">
              <a:defRPr/>
            </a:pPr>
            <a:r>
              <a:rPr lang="en-US" sz="1200" b="1" spc="100">
                <a:solidFill>
                  <a:srgbClr val="0078D7"/>
                </a:solidFill>
                <a:latin typeface="Segoe UI Semibold" charset="0"/>
                <a:ea typeface="Segoe UI Semibold" charset="0"/>
                <a:cs typeface="Segoe UI Semibold" charset="0"/>
              </a:rPr>
              <a:t>Languages and frameworks of your choice</a:t>
            </a:r>
          </a:p>
        </p:txBody>
      </p:sp>
      <p:grpSp>
        <p:nvGrpSpPr>
          <p:cNvPr id="138" name="Group 137">
            <a:extLst>
              <a:ext uri="{FF2B5EF4-FFF2-40B4-BE49-F238E27FC236}">
                <a16:creationId xmlns:a16="http://schemas.microsoft.com/office/drawing/2014/main" id="{DCE746A7-CAD1-4945-8248-8A25D5805EEC}"/>
              </a:ext>
            </a:extLst>
          </p:cNvPr>
          <p:cNvGrpSpPr/>
          <p:nvPr/>
        </p:nvGrpSpPr>
        <p:grpSpPr>
          <a:xfrm>
            <a:off x="3047668" y="3737268"/>
            <a:ext cx="1089563" cy="1207659"/>
            <a:chOff x="2819989" y="2761508"/>
            <a:chExt cx="1732439" cy="1899920"/>
          </a:xfrm>
        </p:grpSpPr>
        <p:pic>
          <p:nvPicPr>
            <p:cNvPr id="139" name="Picture 2" descr="Image result for logo wordpress">
              <a:extLst>
                <a:ext uri="{FF2B5EF4-FFF2-40B4-BE49-F238E27FC236}">
                  <a16:creationId xmlns:a16="http://schemas.microsoft.com/office/drawing/2014/main" id="{D9269142-91EB-46A4-949D-85D5485F1A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2849185" y="2774914"/>
              <a:ext cx="354429" cy="33084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Image result for logo drupal">
              <a:extLst>
                <a:ext uri="{FF2B5EF4-FFF2-40B4-BE49-F238E27FC236}">
                  <a16:creationId xmlns:a16="http://schemas.microsoft.com/office/drawing/2014/main" id="{2B0A1305-540D-4793-913E-AFE6BA601A1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9000"/>
                      </a14:imgEffect>
                    </a14:imgLayer>
                  </a14:imgProps>
                </a:ext>
                <a:ext uri="{28A0092B-C50C-407E-A947-70E740481C1C}">
                  <a14:useLocalDpi xmlns:a14="http://schemas.microsoft.com/office/drawing/2010/main" val="0"/>
                </a:ext>
              </a:extLst>
            </a:blip>
            <a:srcRect/>
            <a:stretch>
              <a:fillRect/>
            </a:stretch>
          </p:blipFill>
          <p:spPr bwMode="auto">
            <a:xfrm>
              <a:off x="3511703" y="2761508"/>
              <a:ext cx="312950" cy="35765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 descr="Image result for Joomla">
              <a:extLst>
                <a:ext uri="{FF2B5EF4-FFF2-40B4-BE49-F238E27FC236}">
                  <a16:creationId xmlns:a16="http://schemas.microsoft.com/office/drawing/2014/main" id="{BC1ED727-EFFF-4F30-B9F1-C627F7A215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30805" y="3468126"/>
              <a:ext cx="287942" cy="28794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Image result for logo django">
              <a:extLst>
                <a:ext uri="{FF2B5EF4-FFF2-40B4-BE49-F238E27FC236}">
                  <a16:creationId xmlns:a16="http://schemas.microsoft.com/office/drawing/2014/main" id="{43FC32BB-EEDD-44C7-9185-03FA3D08ADF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76000"/>
                      </a14:imgEffect>
                    </a14:imgLayer>
                  </a14:imgProps>
                </a:ext>
                <a:ext uri="{28A0092B-C50C-407E-A947-70E740481C1C}">
                  <a14:useLocalDpi xmlns:a14="http://schemas.microsoft.com/office/drawing/2010/main" val="0"/>
                </a:ext>
              </a:extLst>
            </a:blip>
            <a:srcRect/>
            <a:stretch>
              <a:fillRect/>
            </a:stretch>
          </p:blipFill>
          <p:spPr bwMode="auto">
            <a:xfrm>
              <a:off x="3452455" y="3419532"/>
              <a:ext cx="513822" cy="17898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Image result for azure web apps logo">
              <a:extLst>
                <a:ext uri="{FF2B5EF4-FFF2-40B4-BE49-F238E27FC236}">
                  <a16:creationId xmlns:a16="http://schemas.microsoft.com/office/drawing/2014/main" id="{7036A4AD-C9F8-432C-988B-534D802337C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4223959" y="2816670"/>
              <a:ext cx="304824" cy="304824"/>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Image result for logo PHP">
              <a:extLst>
                <a:ext uri="{FF2B5EF4-FFF2-40B4-BE49-F238E27FC236}">
                  <a16:creationId xmlns:a16="http://schemas.microsoft.com/office/drawing/2014/main" id="{5AD3CA49-73DD-42DE-93E5-FCC7ADCE570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19989" y="4058974"/>
              <a:ext cx="422604" cy="21061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descr="Image result for logo ruby">
              <a:extLst>
                <a:ext uri="{FF2B5EF4-FFF2-40B4-BE49-F238E27FC236}">
                  <a16:creationId xmlns:a16="http://schemas.microsoft.com/office/drawing/2014/main" id="{60E96F1C-589C-401D-93F5-77CC4AE9D96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34000"/>
                      </a14:imgEffect>
                    </a14:imgLayer>
                  </a14:imgProps>
                </a:ext>
                <a:ext uri="{28A0092B-C50C-407E-A947-70E740481C1C}">
                  <a14:useLocalDpi xmlns:a14="http://schemas.microsoft.com/office/drawing/2010/main" val="0"/>
                </a:ext>
              </a:extLst>
            </a:blip>
            <a:srcRect/>
            <a:stretch>
              <a:fillRect/>
            </a:stretch>
          </p:blipFill>
          <p:spPr bwMode="auto">
            <a:xfrm>
              <a:off x="4169449" y="4047211"/>
              <a:ext cx="251746" cy="289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Image result for logo Python">
              <a:extLst>
                <a:ext uri="{FF2B5EF4-FFF2-40B4-BE49-F238E27FC236}">
                  <a16:creationId xmlns:a16="http://schemas.microsoft.com/office/drawing/2014/main" id="{3AF61331-92E1-43AD-97EC-A434D8E98C3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4302618" y="3481389"/>
              <a:ext cx="249810" cy="24981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 descr="Image result for logo java">
              <a:extLst>
                <a:ext uri="{FF2B5EF4-FFF2-40B4-BE49-F238E27FC236}">
                  <a16:creationId xmlns:a16="http://schemas.microsoft.com/office/drawing/2014/main" id="{A62A9A34-BB61-4E32-AB1E-C8BF6F30DFBC}"/>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09098" y="3788084"/>
              <a:ext cx="244998" cy="45659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6" descr="Image result for logo nodejs">
              <a:extLst>
                <a:ext uri="{FF2B5EF4-FFF2-40B4-BE49-F238E27FC236}">
                  <a16:creationId xmlns:a16="http://schemas.microsoft.com/office/drawing/2014/main" id="{0CE82F97-BC2C-4B72-90E1-F1CDC6D8A07C}"/>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3397037" y="4382810"/>
              <a:ext cx="454818" cy="27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2317115" y="2766417"/>
            <a:ext cx="7319591" cy="2447321"/>
            <a:chOff x="2398376" y="2022294"/>
            <a:chExt cx="7321668" cy="3216952"/>
          </a:xfrm>
        </p:grpSpPr>
        <p:cxnSp>
          <p:nvCxnSpPr>
            <p:cNvPr id="127" name="Straight Connector 126">
              <a:extLst>
                <a:ext uri="{FF2B5EF4-FFF2-40B4-BE49-F238E27FC236}">
                  <a16:creationId xmlns:a16="http://schemas.microsoft.com/office/drawing/2014/main" id="{B425D06B-B887-4F6C-89E8-CD524064B7C7}"/>
                </a:ext>
              </a:extLst>
            </p:cNvPr>
            <p:cNvCxnSpPr/>
            <p:nvPr/>
          </p:nvCxnSpPr>
          <p:spPr>
            <a:xfrm>
              <a:off x="2398376"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28" name="Straight Connector 127">
              <a:extLst>
                <a:ext uri="{FF2B5EF4-FFF2-40B4-BE49-F238E27FC236}">
                  <a16:creationId xmlns:a16="http://schemas.microsoft.com/office/drawing/2014/main" id="{FE3176A5-831E-48F1-AB1A-59373AD9D912}"/>
                </a:ext>
              </a:extLst>
            </p:cNvPr>
            <p:cNvCxnSpPr>
              <a:cxnSpLocks/>
            </p:cNvCxnSpPr>
            <p:nvPr/>
          </p:nvCxnSpPr>
          <p:spPr>
            <a:xfrm>
              <a:off x="4838932"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29" name="Straight Connector 128">
              <a:extLst>
                <a:ext uri="{FF2B5EF4-FFF2-40B4-BE49-F238E27FC236}">
                  <a16:creationId xmlns:a16="http://schemas.microsoft.com/office/drawing/2014/main" id="{43BDBFD9-A985-4229-AEE7-5B4ADDFBA992}"/>
                </a:ext>
              </a:extLst>
            </p:cNvPr>
            <p:cNvCxnSpPr/>
            <p:nvPr/>
          </p:nvCxnSpPr>
          <p:spPr>
            <a:xfrm>
              <a:off x="7279488" y="2022294"/>
              <a:ext cx="0" cy="3216952"/>
            </a:xfrm>
            <a:prstGeom prst="line">
              <a:avLst/>
            </a:prstGeom>
            <a:noFill/>
            <a:ln w="12700" cap="flat" cmpd="sng" algn="ctr">
              <a:solidFill>
                <a:schemeClr val="tx2"/>
              </a:solidFill>
              <a:prstDash val="solid"/>
              <a:miter lim="800000"/>
              <a:headEnd type="none"/>
              <a:tailEnd type="none"/>
            </a:ln>
            <a:effectLst/>
          </p:spPr>
        </p:cxnSp>
        <p:cxnSp>
          <p:nvCxnSpPr>
            <p:cNvPr id="130" name="Straight Connector 129">
              <a:extLst>
                <a:ext uri="{FF2B5EF4-FFF2-40B4-BE49-F238E27FC236}">
                  <a16:creationId xmlns:a16="http://schemas.microsoft.com/office/drawing/2014/main" id="{83106F7E-D495-4EAB-AA5C-B128F91851A4}"/>
                </a:ext>
              </a:extLst>
            </p:cNvPr>
            <p:cNvCxnSpPr/>
            <p:nvPr/>
          </p:nvCxnSpPr>
          <p:spPr>
            <a:xfrm>
              <a:off x="9720044" y="2022294"/>
              <a:ext cx="0" cy="3216952"/>
            </a:xfrm>
            <a:prstGeom prst="line">
              <a:avLst/>
            </a:prstGeom>
            <a:noFill/>
            <a:ln w="12700" cap="flat" cmpd="sng" algn="ctr">
              <a:solidFill>
                <a:schemeClr val="tx2"/>
              </a:solidFill>
              <a:prstDash val="solid"/>
              <a:miter lim="800000"/>
              <a:headEnd type="none"/>
              <a:tailEnd type="none"/>
            </a:ln>
            <a:effectLst/>
          </p:spPr>
        </p:cxnSp>
      </p:grpSp>
      <p:sp>
        <p:nvSpPr>
          <p:cNvPr id="151" name="Rectangle 150">
            <a:extLst>
              <a:ext uri="{FF2B5EF4-FFF2-40B4-BE49-F238E27FC236}">
                <a16:creationId xmlns:a16="http://schemas.microsoft.com/office/drawing/2014/main" id="{CB366B87-0087-47B3-BA93-B4E0467C6C96}"/>
              </a:ext>
            </a:extLst>
          </p:cNvPr>
          <p:cNvSpPr/>
          <p:nvPr/>
        </p:nvSpPr>
        <p:spPr bwMode="auto">
          <a:xfrm>
            <a:off x="9942296" y="2757082"/>
            <a:ext cx="1791339" cy="467141"/>
          </a:xfrm>
          <a:prstGeom prst="rect">
            <a:avLst/>
          </a:prstGeom>
          <a:solidFill>
            <a:schemeClr val="accent1">
              <a:lumMod val="20000"/>
              <a:lumOff val="80000"/>
            </a:schemeClr>
          </a:solidFill>
          <a:ln w="6350" cap="flat" cmpd="sng" algn="ctr">
            <a:noFill/>
            <a:prstDash val="solid"/>
            <a:headEnd type="none" w="med" len="med"/>
            <a:tailEnd type="none" w="med" len="med"/>
          </a:ln>
          <a:effectLst/>
        </p:spPr>
        <p:txBody>
          <a:bodyPr rot="0" spcFirstLastPara="0" vert="horz" wrap="square" lIns="0" tIns="44802" rIns="0" bIns="44802" numCol="1" spcCol="0" rtlCol="0" fromWordArt="0" anchor="t" anchorCtr="0" forceAA="0" compatLnSpc="1">
            <a:prstTxWarp prst="textNoShape">
              <a:avLst/>
            </a:prstTxWarp>
            <a:spAutoFit/>
          </a:bodyPr>
          <a:lstStyle/>
          <a:p>
            <a:pPr algn="ctr" defTabSz="913310">
              <a:defRPr/>
            </a:pPr>
            <a:r>
              <a:rPr lang="en-US" sz="1200" b="1" spc="100">
                <a:solidFill>
                  <a:srgbClr val="0078D7"/>
                </a:solidFill>
                <a:latin typeface="Segoe UI Semibold" charset="0"/>
                <a:ea typeface="Segoe UI Semibold" charset="0"/>
                <a:cs typeface="Segoe UI Semibold" charset="0"/>
              </a:rPr>
              <a:t>Industry-leading global reach </a:t>
            </a:r>
          </a:p>
        </p:txBody>
      </p:sp>
      <p:grpSp>
        <p:nvGrpSpPr>
          <p:cNvPr id="198" name="Group 197">
            <a:extLst>
              <a:ext uri="{FF2B5EF4-FFF2-40B4-BE49-F238E27FC236}">
                <a16:creationId xmlns:a16="http://schemas.microsoft.com/office/drawing/2014/main" id="{EA71D8C5-6A2F-4573-8D56-AD74A1FFD9AF}"/>
              </a:ext>
            </a:extLst>
          </p:cNvPr>
          <p:cNvGrpSpPr/>
          <p:nvPr/>
        </p:nvGrpSpPr>
        <p:grpSpPr>
          <a:xfrm>
            <a:off x="8056366" y="3798630"/>
            <a:ext cx="734340" cy="1071632"/>
            <a:chOff x="1103506" y="2567788"/>
            <a:chExt cx="405526" cy="591791"/>
          </a:xfrm>
        </p:grpSpPr>
        <p:sp>
          <p:nvSpPr>
            <p:cNvPr id="199" name="Freeform: Shape 1400">
              <a:extLst>
                <a:ext uri="{FF2B5EF4-FFF2-40B4-BE49-F238E27FC236}">
                  <a16:creationId xmlns:a16="http://schemas.microsoft.com/office/drawing/2014/main" id="{F7361B3F-2355-484E-BF43-62279A698235}"/>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bg1">
                  <a:lumMod val="50000"/>
                </a:schemeClr>
              </a:solidFill>
              <a:miter lim="800000"/>
              <a:headEnd/>
              <a:tailEnd/>
            </a:ln>
          </p:spPr>
          <p:txBody>
            <a:bodyPr vert="horz" wrap="square" lIns="91414" tIns="45706" rIns="91414" bIns="45706" numCol="1" anchor="t" anchorCtr="0" compatLnSpc="1">
              <a:prstTxWarp prst="textNoShape">
                <a:avLst/>
              </a:prstTxWarp>
              <a:noAutofit/>
            </a:bodyPr>
            <a:lstStyle/>
            <a:p>
              <a:pPr defTabSz="914049">
                <a:defRPr/>
              </a:pPr>
              <a:endParaRPr lang="en-US" kern="0">
                <a:solidFill>
                  <a:srgbClr val="505050"/>
                </a:solidFill>
                <a:latin typeface="Calibri Light" panose="020F0302020204030204"/>
              </a:endParaRPr>
            </a:p>
          </p:txBody>
        </p:sp>
        <p:sp>
          <p:nvSpPr>
            <p:cNvPr id="200" name="Rectangle 199">
              <a:extLst>
                <a:ext uri="{FF2B5EF4-FFF2-40B4-BE49-F238E27FC236}">
                  <a16:creationId xmlns:a16="http://schemas.microsoft.com/office/drawing/2014/main" id="{00EF9C77-A8B4-41CD-94C5-7A00861B372F}"/>
                </a:ext>
              </a:extLst>
            </p:cNvPr>
            <p:cNvSpPr/>
            <p:nvPr/>
          </p:nvSpPr>
          <p:spPr bwMode="auto">
            <a:xfrm>
              <a:off x="1103506" y="2816110"/>
              <a:ext cx="405526" cy="343469"/>
            </a:xfrm>
            <a:prstGeom prst="rect">
              <a:avLst/>
            </a:prstGeom>
            <a:solidFill>
              <a:srgbClr val="FFFFFF"/>
            </a:solidFill>
            <a:ln w="12700">
              <a:solidFill>
                <a:schemeClr val="bg1">
                  <a:lumMod val="50000"/>
                </a:schemeClr>
              </a:solidFill>
              <a:miter lim="800000"/>
              <a:headEnd/>
              <a:tailEnd/>
            </a:ln>
          </p:spPr>
          <p:txBody>
            <a:bodyPr vert="horz" wrap="square" lIns="91414" tIns="45706" rIns="91414" bIns="45706" numCol="1" anchor="t" anchorCtr="0" compatLnSpc="1">
              <a:prstTxWarp prst="textNoShape">
                <a:avLst/>
              </a:prstTxWarp>
              <a:noAutofit/>
            </a:bodyPr>
            <a:lstStyle/>
            <a:p>
              <a:pPr defTabSz="914049">
                <a:defRPr/>
              </a:pPr>
              <a:endParaRPr lang="en-US" kern="0">
                <a:solidFill>
                  <a:srgbClr val="505050"/>
                </a:solidFill>
                <a:latin typeface="Calibri Light" panose="020F0302020204030204"/>
              </a:endParaRPr>
            </a:p>
          </p:txBody>
        </p:sp>
      </p:grpSp>
      <p:grpSp>
        <p:nvGrpSpPr>
          <p:cNvPr id="201" name="Group 200"/>
          <p:cNvGrpSpPr/>
          <p:nvPr/>
        </p:nvGrpSpPr>
        <p:grpSpPr>
          <a:xfrm>
            <a:off x="10342448" y="3838541"/>
            <a:ext cx="991033" cy="991027"/>
            <a:chOff x="10134599" y="2924174"/>
            <a:chExt cx="809625" cy="809625"/>
          </a:xfrm>
        </p:grpSpPr>
        <p:sp>
          <p:nvSpPr>
            <p:cNvPr id="202" name="Freeform 201"/>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algn="ctr" defTabSz="914049">
                <a:defRPr/>
              </a:pPr>
              <a:endParaRPr lang="en-US" kern="0">
                <a:solidFill>
                  <a:srgbClr val="E6E6E6"/>
                </a:solidFill>
                <a:latin typeface="Segoe UI"/>
                <a:ea typeface=""/>
                <a:cs typeface=""/>
              </a:endParaRPr>
            </a:p>
          </p:txBody>
        </p:sp>
        <p:sp>
          <p:nvSpPr>
            <p:cNvPr id="203" name="Freeform 202"/>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algn="ctr" defTabSz="914049">
                <a:defRPr/>
              </a:pPr>
              <a:endParaRPr lang="en-US" kern="0">
                <a:solidFill>
                  <a:srgbClr val="E6E6E6"/>
                </a:solidFill>
                <a:latin typeface="Segoe UI"/>
                <a:ea typeface=""/>
                <a:cs typeface=""/>
              </a:endParaRPr>
            </a:p>
          </p:txBody>
        </p:sp>
        <p:sp>
          <p:nvSpPr>
            <p:cNvPr id="204" name="Oval 203"/>
            <p:cNvSpPr/>
            <p:nvPr/>
          </p:nvSpPr>
          <p:spPr bwMode="auto">
            <a:xfrm>
              <a:off x="10134599" y="2924174"/>
              <a:ext cx="809625" cy="809625"/>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Title 84">
            <a:extLst>
              <a:ext uri="{FF2B5EF4-FFF2-40B4-BE49-F238E27FC236}">
                <a16:creationId xmlns:a16="http://schemas.microsoft.com/office/drawing/2014/main" id="{46BC7114-80CA-49CE-8C94-1C41E42E7ADD}"/>
              </a:ext>
            </a:extLst>
          </p:cNvPr>
          <p:cNvSpPr>
            <a:spLocks noGrp="1"/>
          </p:cNvSpPr>
          <p:nvPr>
            <p:ph type="title"/>
          </p:nvPr>
        </p:nvSpPr>
        <p:spPr>
          <a:xfrm>
            <a:off x="317876" y="223684"/>
            <a:ext cx="11018520" cy="1107996"/>
          </a:xfrm>
        </p:spPr>
        <p:txBody>
          <a:bodyPr/>
          <a:lstStyle/>
          <a:p>
            <a:r>
              <a:rPr lang="en-US" dirty="0"/>
              <a:t>MySQL, PostgreSQL and MariaDB</a:t>
            </a:r>
          </a:p>
        </p:txBody>
      </p:sp>
      <p:sp>
        <p:nvSpPr>
          <p:cNvPr id="131" name="Cylinder 513">
            <a:extLst>
              <a:ext uri="{FF2B5EF4-FFF2-40B4-BE49-F238E27FC236}">
                <a16:creationId xmlns:a16="http://schemas.microsoft.com/office/drawing/2014/main" id="{D0356706-DDB7-4E70-BEB5-A9AE40421EC8}"/>
              </a:ext>
            </a:extLst>
          </p:cNvPr>
          <p:cNvSpPr/>
          <p:nvPr/>
        </p:nvSpPr>
        <p:spPr bwMode="auto">
          <a:xfrm>
            <a:off x="557031" y="4136544"/>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1050">
                <a:solidFill>
                  <a:srgbClr val="000000">
                    <a:lumMod val="50000"/>
                    <a:lumOff val="50000"/>
                  </a:srgbClr>
                </a:solidFill>
                <a:latin typeface="Segoe UI Semibold" panose="020B0702040204020203" pitchFamily="34" charset="0"/>
                <a:ea typeface="Segoe UI" pitchFamily="34" charset="0"/>
                <a:cs typeface="Segoe UI Semibold" panose="020B0702040204020203" pitchFamily="34" charset="0"/>
              </a:rPr>
              <a:t>My</a:t>
            </a:r>
          </a:p>
        </p:txBody>
      </p:sp>
      <p:sp>
        <p:nvSpPr>
          <p:cNvPr id="152" name="Cylinder 513">
            <a:extLst>
              <a:ext uri="{FF2B5EF4-FFF2-40B4-BE49-F238E27FC236}">
                <a16:creationId xmlns:a16="http://schemas.microsoft.com/office/drawing/2014/main" id="{2ABC9361-81DD-41D7-8301-05E2077D8229}"/>
              </a:ext>
            </a:extLst>
          </p:cNvPr>
          <p:cNvSpPr/>
          <p:nvPr/>
        </p:nvSpPr>
        <p:spPr bwMode="auto">
          <a:xfrm>
            <a:off x="1065380" y="4136544"/>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grpSp>
        <p:nvGrpSpPr>
          <p:cNvPr id="154" name="Group 153">
            <a:extLst>
              <a:ext uri="{FF2B5EF4-FFF2-40B4-BE49-F238E27FC236}">
                <a16:creationId xmlns:a16="http://schemas.microsoft.com/office/drawing/2014/main" id="{BCDF6A9A-5B50-446F-B7D5-A836FBDE344F}"/>
              </a:ext>
            </a:extLst>
          </p:cNvPr>
          <p:cNvGrpSpPr/>
          <p:nvPr/>
        </p:nvGrpSpPr>
        <p:grpSpPr>
          <a:xfrm>
            <a:off x="1125834" y="4302171"/>
            <a:ext cx="181131" cy="187648"/>
            <a:chOff x="10970759" y="2371811"/>
            <a:chExt cx="661987" cy="685800"/>
          </a:xfrm>
          <a:solidFill>
            <a:schemeClr val="tx2"/>
          </a:solidFill>
        </p:grpSpPr>
        <p:sp>
          <p:nvSpPr>
            <p:cNvPr id="155" name="Freeform 235">
              <a:extLst>
                <a:ext uri="{FF2B5EF4-FFF2-40B4-BE49-F238E27FC236}">
                  <a16:creationId xmlns:a16="http://schemas.microsoft.com/office/drawing/2014/main" id="{1FD65D6B-6593-4363-8DE9-6399DACBC724}"/>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a:solidFill>
                  <a:srgbClr val="000000"/>
                </a:solidFill>
                <a:latin typeface="Segoe UI"/>
              </a:endParaRPr>
            </a:p>
          </p:txBody>
        </p:sp>
        <p:sp>
          <p:nvSpPr>
            <p:cNvPr id="156" name="Freeform 236">
              <a:extLst>
                <a:ext uri="{FF2B5EF4-FFF2-40B4-BE49-F238E27FC236}">
                  <a16:creationId xmlns:a16="http://schemas.microsoft.com/office/drawing/2014/main" id="{90513797-57D7-4B95-85B8-236146964503}"/>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solidFill>
                <a:schemeClr val="tx1">
                  <a:lumMod val="50000"/>
                  <a:lumOff val="50000"/>
                </a:schemeClr>
              </a:solidFill>
            </a:ln>
          </p:spPr>
          <p:txBody>
            <a:bodyPr vert="horz" wrap="square" lIns="91414" tIns="45706" rIns="91414" bIns="45706" numCol="1" anchor="t" anchorCtr="0" compatLnSpc="1">
              <a:prstTxWarp prst="textNoShape">
                <a:avLst/>
              </a:prstTxWarp>
              <a:noAutofit/>
            </a:bodyPr>
            <a:lstStyle/>
            <a:p>
              <a:pPr defTabSz="914049">
                <a:defRPr/>
              </a:pPr>
              <a:endParaRPr lang="en-US">
                <a:solidFill>
                  <a:srgbClr val="000000"/>
                </a:solidFill>
                <a:latin typeface="Segoe UI"/>
              </a:endParaRPr>
            </a:p>
          </p:txBody>
        </p:sp>
      </p:grpSp>
      <p:sp>
        <p:nvSpPr>
          <p:cNvPr id="157" name="Cylinder 513">
            <a:extLst>
              <a:ext uri="{FF2B5EF4-FFF2-40B4-BE49-F238E27FC236}">
                <a16:creationId xmlns:a16="http://schemas.microsoft.com/office/drawing/2014/main" id="{BEE91DF4-321A-4925-A6BA-2F4FA2A769C4}"/>
              </a:ext>
            </a:extLst>
          </p:cNvPr>
          <p:cNvSpPr/>
          <p:nvPr/>
        </p:nvSpPr>
        <p:spPr bwMode="auto">
          <a:xfrm>
            <a:off x="1605141" y="4136544"/>
            <a:ext cx="301572" cy="396193"/>
          </a:xfrm>
          <a:prstGeom prst="can">
            <a:avLst>
              <a:gd name="adj" fmla="val 39530"/>
            </a:avLst>
          </a:prstGeom>
          <a:solidFill>
            <a:schemeClr val="bg1"/>
          </a:solidFill>
          <a:ln w="1270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pic>
        <p:nvPicPr>
          <p:cNvPr id="9" name="Picture 8">
            <a:extLst>
              <a:ext uri="{FF2B5EF4-FFF2-40B4-BE49-F238E27FC236}">
                <a16:creationId xmlns:a16="http://schemas.microsoft.com/office/drawing/2014/main" id="{CDA96267-1F19-4192-97C5-149E30C65C89}"/>
              </a:ext>
            </a:extLst>
          </p:cNvPr>
          <p:cNvPicPr>
            <a:picLocks noChangeAspect="1"/>
          </p:cNvPicPr>
          <p:nvPr/>
        </p:nvPicPr>
        <p:blipFill rotWithShape="1">
          <a:blip r:embed="rId23">
            <a:extLst>
              <a:ext uri="{BEBA8EAE-BF5A-486C-A8C5-ECC9F3942E4B}">
                <a14:imgProps xmlns:a14="http://schemas.microsoft.com/office/drawing/2010/main">
                  <a14:imgLayer r:embed="rId24">
                    <a14:imgEffect>
                      <a14:saturation sat="0"/>
                    </a14:imgEffect>
                  </a14:imgLayer>
                </a14:imgProps>
              </a:ext>
              <a:ext uri="{28A0092B-C50C-407E-A947-70E740481C1C}">
                <a14:useLocalDpi xmlns:a14="http://schemas.microsoft.com/office/drawing/2010/main" val="0"/>
              </a:ext>
            </a:extLst>
          </a:blip>
          <a:srcRect l="9868" r="9868" b="27669"/>
          <a:stretch/>
        </p:blipFill>
        <p:spPr>
          <a:xfrm>
            <a:off x="1645901" y="4296508"/>
            <a:ext cx="227280" cy="144932"/>
          </a:xfrm>
          <a:prstGeom prst="rect">
            <a:avLst/>
          </a:prstGeom>
          <a:ln>
            <a:noFill/>
          </a:ln>
          <a:effectLst/>
        </p:spPr>
      </p:pic>
      <p:grpSp>
        <p:nvGrpSpPr>
          <p:cNvPr id="10" name="Group 9"/>
          <p:cNvGrpSpPr/>
          <p:nvPr/>
        </p:nvGrpSpPr>
        <p:grpSpPr>
          <a:xfrm>
            <a:off x="5201808" y="3838540"/>
            <a:ext cx="1520941" cy="963225"/>
            <a:chOff x="5036475" y="3757141"/>
            <a:chExt cx="1925290" cy="1219302"/>
          </a:xfrm>
        </p:grpSpPr>
        <p:grpSp>
          <p:nvGrpSpPr>
            <p:cNvPr id="6" name="Group 5"/>
            <p:cNvGrpSpPr/>
            <p:nvPr/>
          </p:nvGrpSpPr>
          <p:grpSpPr>
            <a:xfrm>
              <a:off x="5285468" y="4115865"/>
              <a:ext cx="1229465" cy="646453"/>
              <a:chOff x="5361369" y="4191821"/>
              <a:chExt cx="998813" cy="525176"/>
            </a:xfrm>
          </p:grpSpPr>
          <p:sp>
            <p:nvSpPr>
              <p:cNvPr id="14" name="Rectangle 13">
                <a:extLst>
                  <a:ext uri="{FF2B5EF4-FFF2-40B4-BE49-F238E27FC236}">
                    <a16:creationId xmlns:a16="http://schemas.microsoft.com/office/drawing/2014/main" id="{1DEC74C1-EC5D-429D-81EA-DDCBE5F52AEF}"/>
                  </a:ext>
                </a:extLst>
              </p:cNvPr>
              <p:cNvSpPr/>
              <p:nvPr/>
            </p:nvSpPr>
            <p:spPr bwMode="auto">
              <a:xfrm>
                <a:off x="5361369" y="454098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B1205B5B-2CAF-41A5-8255-234FE153E6D7}"/>
                  </a:ext>
                </a:extLst>
              </p:cNvPr>
              <p:cNvSpPr/>
              <p:nvPr/>
            </p:nvSpPr>
            <p:spPr bwMode="auto">
              <a:xfrm flipH="1">
                <a:off x="5590693"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34B6438-CCB0-4D54-AB94-41546DC07411}"/>
                  </a:ext>
                </a:extLst>
              </p:cNvPr>
              <p:cNvCxnSpPr/>
              <p:nvPr/>
            </p:nvCxnSpPr>
            <p:spPr>
              <a:xfrm>
                <a:off x="5403228"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17" name="Rectangle 16">
                <a:extLst>
                  <a:ext uri="{FF2B5EF4-FFF2-40B4-BE49-F238E27FC236}">
                    <a16:creationId xmlns:a16="http://schemas.microsoft.com/office/drawing/2014/main" id="{1819A094-77F1-4D92-885F-20E4B0D68122}"/>
                  </a:ext>
                </a:extLst>
              </p:cNvPr>
              <p:cNvSpPr/>
              <p:nvPr/>
            </p:nvSpPr>
            <p:spPr bwMode="auto">
              <a:xfrm>
                <a:off x="5361369"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7E5F049-1E6C-4FB6-931E-BD34928B233D}"/>
                  </a:ext>
                </a:extLst>
              </p:cNvPr>
              <p:cNvSpPr/>
              <p:nvPr/>
            </p:nvSpPr>
            <p:spPr bwMode="auto">
              <a:xfrm flipH="1">
                <a:off x="5590693"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5C5EF54-CC78-47AF-8C8B-8C89090885F2}"/>
                  </a:ext>
                </a:extLst>
              </p:cNvPr>
              <p:cNvCxnSpPr/>
              <p:nvPr/>
            </p:nvCxnSpPr>
            <p:spPr>
              <a:xfrm>
                <a:off x="5403228"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20" name="Rectangle 19">
                <a:extLst>
                  <a:ext uri="{FF2B5EF4-FFF2-40B4-BE49-F238E27FC236}">
                    <a16:creationId xmlns:a16="http://schemas.microsoft.com/office/drawing/2014/main" id="{26018B4E-D595-4808-8A6E-D531B172BF2D}"/>
                  </a:ext>
                </a:extLst>
              </p:cNvPr>
              <p:cNvSpPr/>
              <p:nvPr/>
            </p:nvSpPr>
            <p:spPr bwMode="auto">
              <a:xfrm>
                <a:off x="5716122" y="4540981"/>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62FE14CB-4F20-4BDE-A8A3-B0BF383CE294}"/>
                  </a:ext>
                </a:extLst>
              </p:cNvPr>
              <p:cNvSpPr/>
              <p:nvPr/>
            </p:nvSpPr>
            <p:spPr bwMode="auto">
              <a:xfrm flipH="1">
                <a:off x="5945446"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7684E567-8980-4839-8FC5-3599CDCB2AF3}"/>
                  </a:ext>
                </a:extLst>
              </p:cNvPr>
              <p:cNvCxnSpPr/>
              <p:nvPr/>
            </p:nvCxnSpPr>
            <p:spPr>
              <a:xfrm>
                <a:off x="5757982"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23" name="Rectangle 22">
                <a:extLst>
                  <a:ext uri="{FF2B5EF4-FFF2-40B4-BE49-F238E27FC236}">
                    <a16:creationId xmlns:a16="http://schemas.microsoft.com/office/drawing/2014/main" id="{7EC58D8A-D0EF-4890-915D-5BA3871B28AD}"/>
                  </a:ext>
                </a:extLst>
              </p:cNvPr>
              <p:cNvSpPr/>
              <p:nvPr/>
            </p:nvSpPr>
            <p:spPr bwMode="auto">
              <a:xfrm>
                <a:off x="5716122"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FB15EB95-F0E7-4D0F-9308-EFD490AEC115}"/>
                  </a:ext>
                </a:extLst>
              </p:cNvPr>
              <p:cNvSpPr/>
              <p:nvPr/>
            </p:nvSpPr>
            <p:spPr bwMode="auto">
              <a:xfrm flipH="1">
                <a:off x="5945446"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455A2B5B-79B9-4820-B643-3656E6C238B9}"/>
                  </a:ext>
                </a:extLst>
              </p:cNvPr>
              <p:cNvCxnSpPr/>
              <p:nvPr/>
            </p:nvCxnSpPr>
            <p:spPr>
              <a:xfrm>
                <a:off x="5757982"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26" name="Rectangle 25">
                <a:extLst>
                  <a:ext uri="{FF2B5EF4-FFF2-40B4-BE49-F238E27FC236}">
                    <a16:creationId xmlns:a16="http://schemas.microsoft.com/office/drawing/2014/main" id="{913DDF31-4D66-4DF1-8D04-E56DC2B4094D}"/>
                  </a:ext>
                </a:extLst>
              </p:cNvPr>
              <p:cNvSpPr/>
              <p:nvPr/>
            </p:nvSpPr>
            <p:spPr bwMode="auto">
              <a:xfrm>
                <a:off x="5716122" y="445271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F3F236B-3362-4CDD-8FB5-564C1F0A7546}"/>
                  </a:ext>
                </a:extLst>
              </p:cNvPr>
              <p:cNvSpPr/>
              <p:nvPr/>
            </p:nvSpPr>
            <p:spPr bwMode="auto">
              <a:xfrm flipH="1">
                <a:off x="5945446" y="448068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01484CB-3AE3-4A63-9869-1320EFABA366}"/>
                  </a:ext>
                </a:extLst>
              </p:cNvPr>
              <p:cNvCxnSpPr/>
              <p:nvPr/>
            </p:nvCxnSpPr>
            <p:spPr>
              <a:xfrm>
                <a:off x="5757982" y="4495769"/>
                <a:ext cx="135451" cy="0"/>
              </a:xfrm>
              <a:prstGeom prst="line">
                <a:avLst/>
              </a:prstGeom>
              <a:noFill/>
              <a:ln w="12700" cap="flat" cmpd="sng" algn="ctr">
                <a:solidFill>
                  <a:schemeClr val="bg1">
                    <a:lumMod val="50000"/>
                  </a:schemeClr>
                </a:solidFill>
                <a:prstDash val="solid"/>
                <a:headEnd type="none"/>
                <a:tailEnd type="none"/>
              </a:ln>
              <a:effectLst/>
            </p:spPr>
          </p:cxnSp>
          <p:sp>
            <p:nvSpPr>
              <p:cNvPr id="29" name="Rectangle 28">
                <a:extLst>
                  <a:ext uri="{FF2B5EF4-FFF2-40B4-BE49-F238E27FC236}">
                    <a16:creationId xmlns:a16="http://schemas.microsoft.com/office/drawing/2014/main" id="{CE767318-4A19-4731-8C96-1AFB5A94769E}"/>
                  </a:ext>
                </a:extLst>
              </p:cNvPr>
              <p:cNvSpPr/>
              <p:nvPr/>
            </p:nvSpPr>
            <p:spPr bwMode="auto">
              <a:xfrm>
                <a:off x="6070876" y="4541764"/>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CC84B6C-85E2-498B-A38F-D2CA020CBC47}"/>
                  </a:ext>
                </a:extLst>
              </p:cNvPr>
              <p:cNvSpPr/>
              <p:nvPr/>
            </p:nvSpPr>
            <p:spPr bwMode="auto">
              <a:xfrm flipH="1">
                <a:off x="6300200" y="456895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22C23516-D7D2-4BBC-9DA2-D6A6CC3FF32B}"/>
                  </a:ext>
                </a:extLst>
              </p:cNvPr>
              <p:cNvCxnSpPr/>
              <p:nvPr/>
            </p:nvCxnSpPr>
            <p:spPr>
              <a:xfrm>
                <a:off x="6112736" y="4584038"/>
                <a:ext cx="135451" cy="0"/>
              </a:xfrm>
              <a:prstGeom prst="line">
                <a:avLst/>
              </a:prstGeom>
              <a:noFill/>
              <a:ln w="12700" cap="flat" cmpd="sng" algn="ctr">
                <a:solidFill>
                  <a:schemeClr val="bg1">
                    <a:lumMod val="50000"/>
                  </a:schemeClr>
                </a:solidFill>
                <a:prstDash val="solid"/>
                <a:headEnd type="none"/>
                <a:tailEnd type="none"/>
              </a:ln>
              <a:effectLst/>
            </p:spPr>
          </p:cxnSp>
          <p:sp>
            <p:nvSpPr>
              <p:cNvPr id="32" name="Rectangle 31">
                <a:extLst>
                  <a:ext uri="{FF2B5EF4-FFF2-40B4-BE49-F238E27FC236}">
                    <a16:creationId xmlns:a16="http://schemas.microsoft.com/office/drawing/2014/main" id="{2D4047B8-BE5D-4A61-922E-DE0364310522}"/>
                  </a:ext>
                </a:extLst>
              </p:cNvPr>
              <p:cNvSpPr/>
              <p:nvPr/>
            </p:nvSpPr>
            <p:spPr bwMode="auto">
              <a:xfrm>
                <a:off x="6070876" y="4629250"/>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AB387A2-CE59-4F40-9B1B-E587EEE79CC4}"/>
                  </a:ext>
                </a:extLst>
              </p:cNvPr>
              <p:cNvSpPr/>
              <p:nvPr/>
            </p:nvSpPr>
            <p:spPr bwMode="auto">
              <a:xfrm flipH="1">
                <a:off x="6300200" y="4657228"/>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9A82E3E-A14B-4A75-878F-5E9E8202013B}"/>
                  </a:ext>
                </a:extLst>
              </p:cNvPr>
              <p:cNvCxnSpPr/>
              <p:nvPr/>
            </p:nvCxnSpPr>
            <p:spPr>
              <a:xfrm>
                <a:off x="6112736" y="4672308"/>
                <a:ext cx="135451" cy="0"/>
              </a:xfrm>
              <a:prstGeom prst="line">
                <a:avLst/>
              </a:prstGeom>
              <a:noFill/>
              <a:ln w="12700" cap="flat" cmpd="sng" algn="ctr">
                <a:solidFill>
                  <a:schemeClr val="bg1">
                    <a:lumMod val="50000"/>
                  </a:schemeClr>
                </a:solidFill>
                <a:prstDash val="solid"/>
                <a:headEnd type="none"/>
                <a:tailEnd type="none"/>
              </a:ln>
              <a:effectLst/>
            </p:spPr>
          </p:cxnSp>
          <p:sp>
            <p:nvSpPr>
              <p:cNvPr id="35" name="Rectangle 34">
                <a:extLst>
                  <a:ext uri="{FF2B5EF4-FFF2-40B4-BE49-F238E27FC236}">
                    <a16:creationId xmlns:a16="http://schemas.microsoft.com/office/drawing/2014/main" id="{289E85FC-766E-4E2E-9D30-5FAD6C49123C}"/>
                  </a:ext>
                </a:extLst>
              </p:cNvPr>
              <p:cNvSpPr/>
              <p:nvPr/>
            </p:nvSpPr>
            <p:spPr bwMode="auto">
              <a:xfrm>
                <a:off x="6070876" y="4454278"/>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3ABBF0-BC55-4280-9736-9771412C7DF6}"/>
                  </a:ext>
                </a:extLst>
              </p:cNvPr>
              <p:cNvSpPr/>
              <p:nvPr/>
            </p:nvSpPr>
            <p:spPr bwMode="auto">
              <a:xfrm flipH="1">
                <a:off x="6300200" y="448068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B49A7F50-6E86-43A9-ABE2-1F5E354897D8}"/>
                  </a:ext>
                </a:extLst>
              </p:cNvPr>
              <p:cNvCxnSpPr/>
              <p:nvPr/>
            </p:nvCxnSpPr>
            <p:spPr>
              <a:xfrm>
                <a:off x="6112736" y="4495769"/>
                <a:ext cx="135451" cy="0"/>
              </a:xfrm>
              <a:prstGeom prst="line">
                <a:avLst/>
              </a:prstGeom>
              <a:noFill/>
              <a:ln w="12700" cap="flat" cmpd="sng" algn="ctr">
                <a:solidFill>
                  <a:schemeClr val="bg1">
                    <a:lumMod val="50000"/>
                  </a:schemeClr>
                </a:solidFill>
                <a:prstDash val="solid"/>
                <a:headEnd type="none"/>
                <a:tailEnd type="none"/>
              </a:ln>
              <a:effectLst/>
            </p:spPr>
          </p:cxnSp>
          <p:sp>
            <p:nvSpPr>
              <p:cNvPr id="38" name="Rectangle 37">
                <a:extLst>
                  <a:ext uri="{FF2B5EF4-FFF2-40B4-BE49-F238E27FC236}">
                    <a16:creationId xmlns:a16="http://schemas.microsoft.com/office/drawing/2014/main" id="{8B3D5E4E-699D-442C-9CEE-BA98583BC2FA}"/>
                  </a:ext>
                </a:extLst>
              </p:cNvPr>
              <p:cNvSpPr/>
              <p:nvPr/>
            </p:nvSpPr>
            <p:spPr bwMode="auto">
              <a:xfrm>
                <a:off x="6070876" y="4279307"/>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46F54F8F-E67A-4919-B06A-66E97663098E}"/>
                  </a:ext>
                </a:extLst>
              </p:cNvPr>
              <p:cNvSpPr/>
              <p:nvPr/>
            </p:nvSpPr>
            <p:spPr bwMode="auto">
              <a:xfrm flipH="1">
                <a:off x="6300200" y="4306230"/>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D51F3E50-1CB3-4A67-B579-3C04EFD64042}"/>
                  </a:ext>
                </a:extLst>
              </p:cNvPr>
              <p:cNvCxnSpPr/>
              <p:nvPr/>
            </p:nvCxnSpPr>
            <p:spPr>
              <a:xfrm>
                <a:off x="6112736" y="4321309"/>
                <a:ext cx="135451" cy="0"/>
              </a:xfrm>
              <a:prstGeom prst="line">
                <a:avLst/>
              </a:prstGeom>
              <a:noFill/>
              <a:ln w="12700" cap="flat" cmpd="sng" algn="ctr">
                <a:solidFill>
                  <a:schemeClr val="bg1">
                    <a:lumMod val="50000"/>
                  </a:schemeClr>
                </a:solidFill>
                <a:prstDash val="solid"/>
                <a:headEnd type="none"/>
                <a:tailEnd type="none"/>
              </a:ln>
              <a:effectLst/>
            </p:spPr>
          </p:cxnSp>
          <p:sp>
            <p:nvSpPr>
              <p:cNvPr id="41" name="Rectangle 40">
                <a:extLst>
                  <a:ext uri="{FF2B5EF4-FFF2-40B4-BE49-F238E27FC236}">
                    <a16:creationId xmlns:a16="http://schemas.microsoft.com/office/drawing/2014/main" id="{C374B187-AB0B-40D3-9B6B-709A79476708}"/>
                  </a:ext>
                </a:extLst>
              </p:cNvPr>
              <p:cNvSpPr/>
              <p:nvPr/>
            </p:nvSpPr>
            <p:spPr bwMode="auto">
              <a:xfrm>
                <a:off x="6070876" y="4366792"/>
                <a:ext cx="289306"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AF79532-5089-4B3C-B6E4-2397E9F45818}"/>
                  </a:ext>
                </a:extLst>
              </p:cNvPr>
              <p:cNvSpPr/>
              <p:nvPr/>
            </p:nvSpPr>
            <p:spPr bwMode="auto">
              <a:xfrm flipH="1">
                <a:off x="6300200" y="4392660"/>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227D434-E423-426D-BA2D-D1D6212811A4}"/>
                  </a:ext>
                </a:extLst>
              </p:cNvPr>
              <p:cNvCxnSpPr/>
              <p:nvPr/>
            </p:nvCxnSpPr>
            <p:spPr>
              <a:xfrm>
                <a:off x="6112736" y="4407739"/>
                <a:ext cx="135451" cy="0"/>
              </a:xfrm>
              <a:prstGeom prst="line">
                <a:avLst/>
              </a:prstGeom>
              <a:noFill/>
              <a:ln w="12700" cap="flat" cmpd="sng" algn="ctr">
                <a:solidFill>
                  <a:schemeClr val="bg1">
                    <a:lumMod val="50000"/>
                  </a:schemeClr>
                </a:solidFill>
                <a:prstDash val="solid"/>
                <a:headEnd type="none"/>
                <a:tailEnd type="none"/>
              </a:ln>
              <a:effectLst/>
            </p:spPr>
          </p:cxnSp>
          <p:sp>
            <p:nvSpPr>
              <p:cNvPr id="44" name="Rectangle 43">
                <a:extLst>
                  <a:ext uri="{FF2B5EF4-FFF2-40B4-BE49-F238E27FC236}">
                    <a16:creationId xmlns:a16="http://schemas.microsoft.com/office/drawing/2014/main" id="{5112CDAC-B3DC-4C45-9C47-C675E4BE507E}"/>
                  </a:ext>
                </a:extLst>
              </p:cNvPr>
              <p:cNvSpPr/>
              <p:nvPr/>
            </p:nvSpPr>
            <p:spPr bwMode="auto">
              <a:xfrm>
                <a:off x="6070876" y="4191821"/>
                <a:ext cx="289305" cy="87747"/>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B746ED6-80BD-4E7B-AA6C-0BB72F501C27}"/>
                  </a:ext>
                </a:extLst>
              </p:cNvPr>
              <p:cNvSpPr/>
              <p:nvPr/>
            </p:nvSpPr>
            <p:spPr bwMode="auto">
              <a:xfrm flipH="1">
                <a:off x="6300200" y="4219799"/>
                <a:ext cx="26006" cy="26481"/>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FD03C-48F3-4373-8397-838CA07346F3}"/>
                  </a:ext>
                </a:extLst>
              </p:cNvPr>
              <p:cNvCxnSpPr/>
              <p:nvPr/>
            </p:nvCxnSpPr>
            <p:spPr>
              <a:xfrm>
                <a:off x="6112736" y="4234879"/>
                <a:ext cx="135451" cy="0"/>
              </a:xfrm>
              <a:prstGeom prst="line">
                <a:avLst/>
              </a:prstGeom>
              <a:noFill/>
              <a:ln w="12700" cap="flat" cmpd="sng" algn="ctr">
                <a:solidFill>
                  <a:schemeClr val="bg1">
                    <a:lumMod val="50000"/>
                  </a:schemeClr>
                </a:solidFill>
                <a:prstDash val="solid"/>
                <a:headEnd type="none"/>
                <a:tailEnd type="none"/>
              </a:ln>
              <a:effectLst/>
            </p:spPr>
          </p:cxnSp>
        </p:grpSp>
        <p:sp>
          <p:nvSpPr>
            <p:cNvPr id="115" name="Freeform 146">
              <a:extLst>
                <a:ext uri="{FF2B5EF4-FFF2-40B4-BE49-F238E27FC236}">
                  <a16:creationId xmlns:a16="http://schemas.microsoft.com/office/drawing/2014/main" id="{9922C396-3EE6-4914-B920-52521FD22C81}"/>
                </a:ext>
              </a:extLst>
            </p:cNvPr>
            <p:cNvSpPr>
              <a:spLocks noChangeAspect="1"/>
            </p:cNvSpPr>
            <p:nvPr/>
          </p:nvSpPr>
          <p:spPr bwMode="auto">
            <a:xfrm>
              <a:off x="5036475" y="3757141"/>
              <a:ext cx="1925290" cy="12193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lumMod val="5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sp>
        <p:nvSpPr>
          <p:cNvPr id="81" name="Text Placeholder 2">
            <a:extLst>
              <a:ext uri="{FF2B5EF4-FFF2-40B4-BE49-F238E27FC236}">
                <a16:creationId xmlns:a16="http://schemas.microsoft.com/office/drawing/2014/main" id="{37A73B00-0D35-4C1F-92E1-0632D44D6414}"/>
              </a:ext>
            </a:extLst>
          </p:cNvPr>
          <p:cNvSpPr txBox="1">
            <a:spLocks/>
          </p:cNvSpPr>
          <p:nvPr/>
        </p:nvSpPr>
        <p:spPr>
          <a:xfrm>
            <a:off x="423591" y="1122057"/>
            <a:ext cx="11339512"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ct val="0"/>
              </a:spcBef>
              <a:buNone/>
            </a:pPr>
            <a:r>
              <a:rPr lang="en-US" sz="2000" spc="-30" dirty="0">
                <a:ln w="3175">
                  <a:noFill/>
                </a:ln>
                <a:solidFill>
                  <a:schemeClr val="accent1"/>
                </a:solidFill>
                <a:latin typeface="Calibri Light"/>
                <a:cs typeface="Segoe UI"/>
              </a:rPr>
              <a:t>Additional relational options in Azure</a:t>
            </a:r>
          </a:p>
        </p:txBody>
      </p:sp>
      <p:sp>
        <p:nvSpPr>
          <p:cNvPr id="8" name="TextBox 7">
            <a:extLst>
              <a:ext uri="{FF2B5EF4-FFF2-40B4-BE49-F238E27FC236}">
                <a16:creationId xmlns:a16="http://schemas.microsoft.com/office/drawing/2014/main" id="{8AE6ED6E-9525-4F1D-8AFC-1860B8F22918}"/>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5"/>
              </a:rPr>
              <a:t>aka.ms/princeton-azure/dataintro</a:t>
            </a:r>
            <a:r>
              <a:rPr lang="en-US">
                <a:cs typeface="Calibri"/>
              </a:rPr>
              <a:t>​</a:t>
            </a:r>
            <a:endParaRPr lang="en-US"/>
          </a:p>
        </p:txBody>
      </p:sp>
    </p:spTree>
    <p:extLst>
      <p:ext uri="{BB962C8B-B14F-4D97-AF65-F5344CB8AC3E}">
        <p14:creationId xmlns:p14="http://schemas.microsoft.com/office/powerpoint/2010/main" val="1034942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Relational Data in Azure Fast Facts</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p:txBody>
          <a:bodyPr vert="horz" lIns="91440" tIns="45720" rIns="91440" bIns="45720" rtlCol="0" anchor="t">
            <a:normAutofit/>
          </a:bodyPr>
          <a:lstStyle/>
          <a:p>
            <a:r>
              <a:rPr lang="en-US" dirty="0">
                <a:cs typeface="Calibri"/>
              </a:rPr>
              <a:t>Azure SQL </a:t>
            </a:r>
          </a:p>
          <a:p>
            <a:pPr lvl="1"/>
            <a:r>
              <a:rPr lang="en-US" dirty="0">
                <a:ea typeface="+mn-lt"/>
                <a:cs typeface="+mn-lt"/>
              </a:rPr>
              <a:t>Uses the SQL Server engine</a:t>
            </a:r>
            <a:endParaRPr lang="en-US" dirty="0">
              <a:cs typeface="Calibri"/>
            </a:endParaRPr>
          </a:p>
          <a:p>
            <a:pPr lvl="1"/>
            <a:r>
              <a:rPr lang="en-US" dirty="0">
                <a:cs typeface="Calibri"/>
              </a:rPr>
              <a:t>Can turn on built in alerts</a:t>
            </a:r>
          </a:p>
          <a:p>
            <a:pPr lvl="1"/>
            <a:r>
              <a:rPr lang="en-US" dirty="0">
                <a:cs typeface="Calibri"/>
              </a:rPr>
              <a:t>Want the upcoming Machine learning services? Use SQL Server on a VM on Azure for now. There is a deployment option for this.</a:t>
            </a:r>
            <a:endParaRPr lang="en-US" dirty="0"/>
          </a:p>
          <a:p>
            <a:r>
              <a:rPr lang="en-US" dirty="0">
                <a:cs typeface="Calibri"/>
              </a:rPr>
              <a:t>Additional Relational Options: PostgreSQL, MySQL, MariaDB </a:t>
            </a:r>
          </a:p>
          <a:p>
            <a:pPr lvl="1"/>
            <a:r>
              <a:rPr lang="en-US" dirty="0">
                <a:cs typeface="Calibri"/>
              </a:rPr>
              <a:t>Not as many features as Azure SQL, but still get security and high availability</a:t>
            </a:r>
          </a:p>
          <a:p>
            <a:pPr lvl="1"/>
            <a:r>
              <a:rPr lang="en-US" dirty="0">
                <a:cs typeface="Calibri"/>
              </a:rPr>
              <a:t>Use the tools you love </a:t>
            </a:r>
            <a:endParaRPr lang="en-US" dirty="0"/>
          </a:p>
          <a:p>
            <a:endParaRPr lang="en-US">
              <a:cs typeface="Calibri"/>
            </a:endParaRPr>
          </a:p>
        </p:txBody>
      </p:sp>
      <p:sp>
        <p:nvSpPr>
          <p:cNvPr id="5" name="TextBox 4">
            <a:extLst>
              <a:ext uri="{FF2B5EF4-FFF2-40B4-BE49-F238E27FC236}">
                <a16:creationId xmlns:a16="http://schemas.microsoft.com/office/drawing/2014/main" id="{DEB4F3B4-27B4-4DFD-8734-0E5D3BFF0297}"/>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309499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600" kern="1200">
                <a:solidFill>
                  <a:schemeClr val="tx1"/>
                </a:solidFill>
                <a:latin typeface="+mj-lt"/>
                <a:ea typeface="+mj-ea"/>
                <a:cs typeface="+mj-cs"/>
              </a:rPr>
              <a:t>Non-Relational/NoSQL</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Database">
            <a:extLst>
              <a:ext uri="{FF2B5EF4-FFF2-40B4-BE49-F238E27FC236}">
                <a16:creationId xmlns:a16="http://schemas.microsoft.com/office/drawing/2014/main" id="{EDAE490D-DF47-4DCD-98B0-57D1BB32FC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3" name="TextBox 2">
            <a:extLst>
              <a:ext uri="{FF2B5EF4-FFF2-40B4-BE49-F238E27FC236}">
                <a16:creationId xmlns:a16="http://schemas.microsoft.com/office/drawing/2014/main" id="{1A1D5C61-ADE0-4395-878D-4FB4227E82E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3314331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dirty="0">
                <a:cs typeface="Calibri Light"/>
              </a:rPr>
              <a:t>Example of NoSQL</a:t>
            </a:r>
            <a:endParaRPr lang="en-US" dirty="0"/>
          </a:p>
        </p:txBody>
      </p:sp>
      <p:pic>
        <p:nvPicPr>
          <p:cNvPr id="4" name="Picture 3" descr="Storage table.png">
            <a:extLst>
              <a:ext uri="{FF2B5EF4-FFF2-40B4-BE49-F238E27FC236}">
                <a16:creationId xmlns:a16="http://schemas.microsoft.com/office/drawing/2014/main" id="{2F42F689-BDE6-426F-81A8-FAE07F772064}"/>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078933" y="498682"/>
            <a:ext cx="1414102" cy="1414098"/>
          </a:xfrm>
          <a:prstGeom prst="rect">
            <a:avLst/>
          </a:prstGeom>
          <a:noFill/>
        </p:spPr>
      </p:pic>
      <p:sp>
        <p:nvSpPr>
          <p:cNvPr id="6" name="TextBox 5">
            <a:extLst>
              <a:ext uri="{FF2B5EF4-FFF2-40B4-BE49-F238E27FC236}">
                <a16:creationId xmlns:a16="http://schemas.microsoft.com/office/drawing/2014/main" id="{AB267A65-B50A-4692-AE0C-BC10AB4CB5E8}"/>
              </a:ext>
            </a:extLst>
          </p:cNvPr>
          <p:cNvSpPr txBox="1"/>
          <p:nvPr/>
        </p:nvSpPr>
        <p:spPr>
          <a:xfrm>
            <a:off x="840658" y="1909915"/>
            <a:ext cx="99084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dirty="0">
              <a:cs typeface="Calibri"/>
            </a:endParaRPr>
          </a:p>
          <a:p>
            <a:pPr marL="285750" indent="-285750">
              <a:buFont typeface="Arial"/>
              <a:buChar char="•"/>
            </a:pPr>
            <a:endParaRPr lang="en-US">
              <a:cs typeface="Calibri"/>
            </a:endParaRPr>
          </a:p>
        </p:txBody>
      </p:sp>
      <p:pic>
        <p:nvPicPr>
          <p:cNvPr id="5" name="Picture 6" descr="A screenshot of a cell phone&#10;&#10;Description generated with very high confidence">
            <a:extLst>
              <a:ext uri="{FF2B5EF4-FFF2-40B4-BE49-F238E27FC236}">
                <a16:creationId xmlns:a16="http://schemas.microsoft.com/office/drawing/2014/main" id="{0B0C9435-838D-4DAF-AE05-A99EF047F6D4}"/>
              </a:ext>
            </a:extLst>
          </p:cNvPr>
          <p:cNvPicPr>
            <a:picLocks noChangeAspect="1"/>
          </p:cNvPicPr>
          <p:nvPr/>
        </p:nvPicPr>
        <p:blipFill>
          <a:blip r:embed="rId3"/>
          <a:stretch>
            <a:fillRect/>
          </a:stretch>
        </p:blipFill>
        <p:spPr>
          <a:xfrm>
            <a:off x="839451" y="1806119"/>
            <a:ext cx="9151494" cy="4407498"/>
          </a:xfrm>
          <a:prstGeom prst="rect">
            <a:avLst/>
          </a:prstGeom>
        </p:spPr>
      </p:pic>
      <p:sp>
        <p:nvSpPr>
          <p:cNvPr id="8" name="TextBox 7">
            <a:extLst>
              <a:ext uri="{FF2B5EF4-FFF2-40B4-BE49-F238E27FC236}">
                <a16:creationId xmlns:a16="http://schemas.microsoft.com/office/drawing/2014/main" id="{2A7CAC5F-F891-4ADA-9880-CA659657E544}"/>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614618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a:cs typeface="Calibri Light"/>
              </a:rPr>
              <a:t>Table Storage</a:t>
            </a:r>
            <a:endParaRPr lang="en-US"/>
          </a:p>
        </p:txBody>
      </p:sp>
      <p:pic>
        <p:nvPicPr>
          <p:cNvPr id="4" name="Picture 3" descr="Storage table.png">
            <a:extLst>
              <a:ext uri="{FF2B5EF4-FFF2-40B4-BE49-F238E27FC236}">
                <a16:creationId xmlns:a16="http://schemas.microsoft.com/office/drawing/2014/main" id="{2F42F689-BDE6-426F-81A8-FAE07F772064}"/>
              </a:ext>
            </a:extLst>
          </p:cNvPr>
          <p:cNvPicPr>
            <a:picLocks noChangeAspect="1"/>
          </p:cNvPicPr>
          <p:nvPr/>
        </p:nvPicPr>
        <p:blipFill>
          <a:blip r:embed="rId2" cstate="screen">
            <a:biLevel thresh="25000"/>
            <a:extLst>
              <a:ext uri="{28A0092B-C50C-407E-A947-70E740481C1C}">
                <a14:useLocalDpi xmlns:a14="http://schemas.microsoft.com/office/drawing/2010/main"/>
              </a:ext>
            </a:extLst>
          </a:blip>
          <a:stretch>
            <a:fillRect/>
          </a:stretch>
        </p:blipFill>
        <p:spPr>
          <a:xfrm>
            <a:off x="10078933" y="498682"/>
            <a:ext cx="1414102" cy="1414098"/>
          </a:xfrm>
          <a:prstGeom prst="rect">
            <a:avLst/>
          </a:prstGeom>
          <a:noFill/>
        </p:spPr>
      </p:pic>
      <p:pic>
        <p:nvPicPr>
          <p:cNvPr id="3" name="Picture 4" descr="A close up of a sign&#10;&#10;Description generated with very high confidence">
            <a:extLst>
              <a:ext uri="{FF2B5EF4-FFF2-40B4-BE49-F238E27FC236}">
                <a16:creationId xmlns:a16="http://schemas.microsoft.com/office/drawing/2014/main" id="{B0A02BE1-3FC7-44CC-857D-EF4ACB82DCE0}"/>
              </a:ext>
            </a:extLst>
          </p:cNvPr>
          <p:cNvPicPr>
            <a:picLocks noChangeAspect="1"/>
          </p:cNvPicPr>
          <p:nvPr/>
        </p:nvPicPr>
        <p:blipFill>
          <a:blip r:embed="rId3"/>
          <a:stretch>
            <a:fillRect/>
          </a:stretch>
        </p:blipFill>
        <p:spPr>
          <a:xfrm>
            <a:off x="6844294" y="2128013"/>
            <a:ext cx="4476321" cy="2366035"/>
          </a:xfrm>
          <a:prstGeom prst="rect">
            <a:avLst/>
          </a:prstGeom>
        </p:spPr>
      </p:pic>
      <p:sp>
        <p:nvSpPr>
          <p:cNvPr id="6" name="TextBox 5">
            <a:extLst>
              <a:ext uri="{FF2B5EF4-FFF2-40B4-BE49-F238E27FC236}">
                <a16:creationId xmlns:a16="http://schemas.microsoft.com/office/drawing/2014/main" id="{AB267A65-B50A-4692-AE0C-BC10AB4CB5E8}"/>
              </a:ext>
            </a:extLst>
          </p:cNvPr>
          <p:cNvSpPr txBox="1"/>
          <p:nvPr/>
        </p:nvSpPr>
        <p:spPr>
          <a:xfrm>
            <a:off x="840658" y="1909915"/>
            <a:ext cx="9908458"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Part of an Azure Storage Account</a:t>
            </a:r>
          </a:p>
          <a:p>
            <a:pPr marL="285750" indent="-285750">
              <a:buFont typeface="Arial"/>
              <a:buChar char="•"/>
            </a:pPr>
            <a:r>
              <a:rPr lang="en-US" sz="2400" dirty="0"/>
              <a:t>Key/Value store </a:t>
            </a:r>
            <a:endParaRPr lang="en-US" sz="2400" dirty="0">
              <a:cs typeface="Calibri"/>
            </a:endParaRPr>
          </a:p>
          <a:p>
            <a:pPr marL="285750" indent="-285750">
              <a:buFont typeface="Arial"/>
              <a:buChar char="•"/>
            </a:pPr>
            <a:r>
              <a:rPr lang="en-US" sz="2400" dirty="0">
                <a:cs typeface="Calibri"/>
              </a:rPr>
              <a:t>Accessible via REST</a:t>
            </a:r>
          </a:p>
          <a:p>
            <a:pPr marL="285750" indent="-285750">
              <a:buFont typeface="Arial"/>
              <a:buChar char="•"/>
            </a:pPr>
            <a:r>
              <a:rPr lang="en-US" sz="2400" dirty="0" err="1">
                <a:cs typeface="Calibri"/>
              </a:rPr>
              <a:t>Schemaless</a:t>
            </a:r>
            <a:endParaRPr lang="en-US" sz="2400" dirty="0">
              <a:cs typeface="Calibri"/>
            </a:endParaRPr>
          </a:p>
          <a:p>
            <a:pPr marL="285750" indent="-285750">
              <a:buFont typeface="Arial"/>
              <a:buChar char="•"/>
            </a:pPr>
            <a:r>
              <a:rPr lang="en-US" sz="2400" dirty="0">
                <a:cs typeface="Calibri"/>
              </a:rPr>
              <a:t>Entities can be up to 1 MB</a:t>
            </a:r>
          </a:p>
          <a:p>
            <a:pPr marL="285750" indent="-285750">
              <a:buFont typeface="Arial"/>
              <a:buChar char="•"/>
            </a:pPr>
            <a:endParaRPr lang="en-US">
              <a:cs typeface="Calibri"/>
            </a:endParaRPr>
          </a:p>
        </p:txBody>
      </p:sp>
      <p:sp>
        <p:nvSpPr>
          <p:cNvPr id="5" name="TextBox 4">
            <a:extLst>
              <a:ext uri="{FF2B5EF4-FFF2-40B4-BE49-F238E27FC236}">
                <a16:creationId xmlns:a16="http://schemas.microsoft.com/office/drawing/2014/main" id="{4184D9C5-7C17-462B-A6BA-A432AC3E9685}"/>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617508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D9C9A99-5A34-48F0-8113-90B132EF6B58}"/>
              </a:ext>
            </a:extLst>
          </p:cNvPr>
          <p:cNvSpPr txBox="1"/>
          <p:nvPr/>
        </p:nvSpPr>
        <p:spPr>
          <a:xfrm>
            <a:off x="8947073" y="2280228"/>
            <a:ext cx="1141366"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a:ea typeface="+mn-ea"/>
                <a:cs typeface="+mn-cs"/>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2360496" y="2216600"/>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a:ea typeface="+mn-ea"/>
                  <a:cs typeface="+mn-cs"/>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Turnkey global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Guaranteed low latency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at the 99</a:t>
              </a:r>
              <a:r>
                <a:rPr kumimoji="0" lang="en-US" sz="1100" b="0" i="0" u="none" strike="noStrike" kern="0" cap="none" spc="0" normalizeH="0" baseline="3000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th</a:t>
              </a: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Comprehensive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Five well-defined </a:t>
              </a:r>
              <a:b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br>
              <a:r>
                <a:rPr kumimoji="0" lang="en-US" sz="1100" b="0" i="0" u="none" strike="noStrike" kern="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consistency models</a:t>
              </a:r>
            </a:p>
          </p:txBody>
        </p:sp>
      </p:grpSp>
      <p:sp>
        <p:nvSpPr>
          <p:cNvPr id="84" name="Title 10"/>
          <p:cNvSpPr>
            <a:spLocks noGrp="1"/>
          </p:cNvSpPr>
          <p:nvPr>
            <p:ph type="title"/>
          </p:nvPr>
        </p:nvSpPr>
        <p:spPr/>
        <p:txBody>
          <a:bodyPr/>
          <a:lstStyle/>
          <a:p>
            <a:pPr algn="l">
              <a:spcBef>
                <a:spcPts val="600"/>
              </a:spcBef>
            </a:pPr>
            <a:r>
              <a:rPr lang="en-US" dirty="0">
                <a:solidFill>
                  <a:schemeClr val="tx1"/>
                </a:solidFill>
              </a:rPr>
              <a:t>Cosmos DB</a:t>
            </a:r>
            <a:br>
              <a:rPr lang="en-US" dirty="0">
                <a:solidFill>
                  <a:schemeClr val="tx1"/>
                </a:solidFill>
              </a:rPr>
            </a:br>
            <a:endParaRPr lang="en-US" cap="none" dirty="0">
              <a:solidFill>
                <a:schemeClr val="tx1"/>
              </a:solidFill>
              <a:cs typeface="Calibri Light"/>
            </a:endParaRPr>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4376736" y="1822822"/>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2"/>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2"/>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2"/>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2"/>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2"/>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2"/>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2"/>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2"/>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2"/>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2"/>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pic>
        <p:nvPicPr>
          <p:cNvPr id="128" name="Graphic 127">
            <a:extLst>
              <a:ext uri="{FF2B5EF4-FFF2-40B4-BE49-F238E27FC236}">
                <a16:creationId xmlns:a16="http://schemas.microsoft.com/office/drawing/2014/main" id="{B3E90E88-A2D5-5349-BF70-C93BA242C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450" y="2730191"/>
            <a:ext cx="1120046" cy="396644"/>
          </a:xfrm>
          <a:prstGeom prst="rect">
            <a:avLst/>
          </a:prstGeom>
        </p:spPr>
      </p:pic>
      <p:sp>
        <p:nvSpPr>
          <p:cNvPr id="129" name="TextBox 128">
            <a:extLst>
              <a:ext uri="{FF2B5EF4-FFF2-40B4-BE49-F238E27FC236}">
                <a16:creationId xmlns:a16="http://schemas.microsoft.com/office/drawing/2014/main" id="{3CD89C3D-A152-4322-93C1-1960C7B7C55B}"/>
              </a:ext>
            </a:extLst>
          </p:cNvPr>
          <p:cNvSpPr txBox="1"/>
          <p:nvPr/>
        </p:nvSpPr>
        <p:spPr>
          <a:xfrm>
            <a:off x="5628091" y="1774930"/>
            <a:ext cx="1352887"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Core (SQL) API</a:t>
            </a:r>
          </a:p>
        </p:txBody>
      </p:sp>
      <p:pic>
        <p:nvPicPr>
          <p:cNvPr id="132" name="Graphic 131">
            <a:extLst>
              <a:ext uri="{FF2B5EF4-FFF2-40B4-BE49-F238E27FC236}">
                <a16:creationId xmlns:a16="http://schemas.microsoft.com/office/drawing/2014/main" id="{EE75C822-DE6D-4B65-B90D-105DDAD6B2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30942" y="1766432"/>
            <a:ext cx="849161" cy="440630"/>
          </a:xfrm>
          <a:prstGeom prst="rect">
            <a:avLst/>
          </a:prstGeom>
        </p:spPr>
      </p:pic>
      <p:sp>
        <p:nvSpPr>
          <p:cNvPr id="2" name="TextBox 1">
            <a:extLst>
              <a:ext uri="{FF2B5EF4-FFF2-40B4-BE49-F238E27FC236}">
                <a16:creationId xmlns:a16="http://schemas.microsoft.com/office/drawing/2014/main" id="{A47108A7-6902-4AA9-B4D8-22C65AE9CE93}"/>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10"/>
              </a:rPr>
              <a:t>aka.ms/princeton-azure/dataintro</a:t>
            </a:r>
            <a:r>
              <a:rPr lang="en-US">
                <a:cs typeface="Calibri"/>
              </a:rPr>
              <a:t>​</a:t>
            </a:r>
            <a:endParaRPr lang="en-US"/>
          </a:p>
        </p:txBody>
      </p:sp>
    </p:spTree>
    <p:extLst>
      <p:ext uri="{BB962C8B-B14F-4D97-AF65-F5344CB8AC3E}">
        <p14:creationId xmlns:p14="http://schemas.microsoft.com/office/powerpoint/2010/main" val="5083752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a:cs typeface="Calibri Light"/>
              </a:rPr>
              <a:t>Table Storage vs Cosmos DB</a:t>
            </a:r>
            <a:endParaRPr lang="en-US"/>
          </a:p>
        </p:txBody>
      </p:sp>
      <p:sp>
        <p:nvSpPr>
          <p:cNvPr id="3" name="Text Placeholder 2">
            <a:extLst>
              <a:ext uri="{FF2B5EF4-FFF2-40B4-BE49-F238E27FC236}">
                <a16:creationId xmlns:a16="http://schemas.microsoft.com/office/drawing/2014/main" id="{62772AD7-F023-4571-862A-E3968430C3FD}"/>
              </a:ext>
            </a:extLst>
          </p:cNvPr>
          <p:cNvSpPr>
            <a:spLocks noGrp="1"/>
          </p:cNvSpPr>
          <p:nvPr>
            <p:ph type="body" idx="1"/>
          </p:nvPr>
        </p:nvSpPr>
        <p:spPr/>
        <p:txBody>
          <a:bodyPr/>
          <a:lstStyle/>
          <a:p>
            <a:r>
              <a:rPr lang="en-US">
                <a:cs typeface="Calibri"/>
              </a:rPr>
              <a:t>Table Storage</a:t>
            </a:r>
            <a:endParaRPr lang="en-US"/>
          </a:p>
        </p:txBody>
      </p:sp>
      <p:sp>
        <p:nvSpPr>
          <p:cNvPr id="4" name="Content Placeholder 3">
            <a:extLst>
              <a:ext uri="{FF2B5EF4-FFF2-40B4-BE49-F238E27FC236}">
                <a16:creationId xmlns:a16="http://schemas.microsoft.com/office/drawing/2014/main" id="{7F01B272-0339-4021-A1FC-080D76DD6493}"/>
              </a:ext>
            </a:extLst>
          </p:cNvPr>
          <p:cNvSpPr>
            <a:spLocks noGrp="1"/>
          </p:cNvSpPr>
          <p:nvPr>
            <p:ph sz="half" idx="2"/>
          </p:nvPr>
        </p:nvSpPr>
        <p:spPr/>
        <p:txBody>
          <a:bodyPr vert="horz" lIns="91440" tIns="45720" rIns="91440" bIns="45720" rtlCol="0" anchor="t">
            <a:normAutofit/>
          </a:bodyPr>
          <a:lstStyle/>
          <a:p>
            <a:r>
              <a:rPr lang="en-US">
                <a:cs typeface="Calibri"/>
              </a:rPr>
              <a:t>"I want to pay for the space my tables take up, not the throughput"</a:t>
            </a:r>
            <a:endParaRPr lang="en-US"/>
          </a:p>
          <a:p>
            <a:r>
              <a:rPr lang="en-US">
                <a:cs typeface="Calibri"/>
              </a:rPr>
              <a:t>"My data isn't too critical"</a:t>
            </a:r>
          </a:p>
          <a:p>
            <a:r>
              <a:rPr lang="en-US">
                <a:cs typeface="Calibri"/>
              </a:rPr>
              <a:t>"Latency isn't too much of a big deal for me"</a:t>
            </a:r>
          </a:p>
          <a:p>
            <a:endParaRPr lang="en-US">
              <a:cs typeface="Calibri"/>
            </a:endParaRPr>
          </a:p>
        </p:txBody>
      </p:sp>
      <p:sp>
        <p:nvSpPr>
          <p:cNvPr id="6" name="Text Placeholder 5">
            <a:extLst>
              <a:ext uri="{FF2B5EF4-FFF2-40B4-BE49-F238E27FC236}">
                <a16:creationId xmlns:a16="http://schemas.microsoft.com/office/drawing/2014/main" id="{294E1B28-0D75-4AD4-95BC-23E6A49C183B}"/>
              </a:ext>
            </a:extLst>
          </p:cNvPr>
          <p:cNvSpPr>
            <a:spLocks noGrp="1"/>
          </p:cNvSpPr>
          <p:nvPr>
            <p:ph type="body" sz="quarter" idx="3"/>
          </p:nvPr>
        </p:nvSpPr>
        <p:spPr/>
        <p:txBody>
          <a:bodyPr/>
          <a:lstStyle/>
          <a:p>
            <a:r>
              <a:rPr lang="en-US">
                <a:cs typeface="Calibri"/>
              </a:rPr>
              <a:t>Cosmos DB</a:t>
            </a:r>
            <a:endParaRPr lang="en-US"/>
          </a:p>
        </p:txBody>
      </p:sp>
      <p:sp>
        <p:nvSpPr>
          <p:cNvPr id="7" name="Content Placeholder 6">
            <a:extLst>
              <a:ext uri="{FF2B5EF4-FFF2-40B4-BE49-F238E27FC236}">
                <a16:creationId xmlns:a16="http://schemas.microsoft.com/office/drawing/2014/main" id="{80F246E4-362A-47CC-BDC8-5BEBFB1783E4}"/>
              </a:ext>
            </a:extLst>
          </p:cNvPr>
          <p:cNvSpPr>
            <a:spLocks noGrp="1"/>
          </p:cNvSpPr>
          <p:nvPr>
            <p:ph sz="quarter" idx="4"/>
          </p:nvPr>
        </p:nvSpPr>
        <p:spPr/>
        <p:txBody>
          <a:bodyPr vert="horz" lIns="91440" tIns="45720" rIns="91440" bIns="45720" rtlCol="0" anchor="t">
            <a:normAutofit/>
          </a:bodyPr>
          <a:lstStyle/>
          <a:p>
            <a:r>
              <a:rPr lang="en-US" dirty="0">
                <a:cs typeface="Calibri"/>
              </a:rPr>
              <a:t>"We experience a lot of traffic spikes"</a:t>
            </a:r>
          </a:p>
          <a:p>
            <a:r>
              <a:rPr lang="en-US" dirty="0">
                <a:cs typeface="Calibri"/>
              </a:rPr>
              <a:t>"Lots of people are using this data"</a:t>
            </a:r>
          </a:p>
          <a:p>
            <a:r>
              <a:rPr lang="en-US" dirty="0">
                <a:cs typeface="Calibri"/>
              </a:rPr>
              <a:t>"I want to use the integrated Spark notebooks features with my data"</a:t>
            </a:r>
          </a:p>
        </p:txBody>
      </p:sp>
      <p:sp>
        <p:nvSpPr>
          <p:cNvPr id="5" name="TextBox 4">
            <a:extLst>
              <a:ext uri="{FF2B5EF4-FFF2-40B4-BE49-F238E27FC236}">
                <a16:creationId xmlns:a16="http://schemas.microsoft.com/office/drawing/2014/main" id="{4B5428F6-934B-4DB3-92D9-7E7211287905}"/>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4118187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a:xfrm>
            <a:off x="354878" y="232352"/>
            <a:ext cx="10515600" cy="1325563"/>
          </a:xfrm>
        </p:spPr>
        <p:txBody>
          <a:bodyPr/>
          <a:lstStyle/>
          <a:p>
            <a:r>
              <a:rPr lang="en-US">
                <a:cs typeface="Calibri Light"/>
              </a:rPr>
              <a:t>Why Data? Why Data in Azure?</a:t>
            </a:r>
          </a:p>
        </p:txBody>
      </p:sp>
      <p:sp>
        <p:nvSpPr>
          <p:cNvPr id="16" name="Content Placeholder 15">
            <a:extLst>
              <a:ext uri="{FF2B5EF4-FFF2-40B4-BE49-F238E27FC236}">
                <a16:creationId xmlns:a16="http://schemas.microsoft.com/office/drawing/2014/main" id="{9652D4EB-E83C-476F-885F-30F18A974B1E}"/>
              </a:ext>
            </a:extLst>
          </p:cNvPr>
          <p:cNvSpPr>
            <a:spLocks noGrp="1"/>
          </p:cNvSpPr>
          <p:nvPr>
            <p:ph sz="half" idx="2"/>
          </p:nvPr>
        </p:nvSpPr>
        <p:spPr>
          <a:xfrm>
            <a:off x="274060" y="2066348"/>
            <a:ext cx="10970923" cy="3684588"/>
          </a:xfrm>
        </p:spPr>
        <p:txBody>
          <a:bodyPr vert="horz" lIns="91440" tIns="45720" rIns="91440" bIns="45720" rtlCol="0" anchor="t">
            <a:normAutofit/>
          </a:bodyPr>
          <a:lstStyle/>
          <a:p>
            <a:r>
              <a:rPr lang="en-US">
                <a:cs typeface="Calibri"/>
              </a:rPr>
              <a:t>Data can be a lot of work to maintain </a:t>
            </a:r>
            <a:endParaRPr lang="en-US"/>
          </a:p>
          <a:p>
            <a:r>
              <a:rPr lang="en-US">
                <a:cs typeface="Calibri"/>
              </a:rPr>
              <a:t>The cloud can help you focus on your data</a:t>
            </a:r>
            <a:endParaRPr lang="en-US"/>
          </a:p>
          <a:p>
            <a:pPr lvl="1"/>
            <a:r>
              <a:rPr lang="en-US">
                <a:ea typeface="+mn-lt"/>
                <a:cs typeface="+mn-lt"/>
              </a:rPr>
              <a:t>Data in the cloud can manage:</a:t>
            </a:r>
          </a:p>
          <a:p>
            <a:pPr lvl="2"/>
            <a:r>
              <a:rPr lang="en-US">
                <a:ea typeface="+mn-lt"/>
                <a:cs typeface="+mn-lt"/>
              </a:rPr>
              <a:t>Backup, security, recovery, load balancing, encryption</a:t>
            </a:r>
            <a:endParaRPr lang="en-US">
              <a:cs typeface="Calibri"/>
            </a:endParaRPr>
          </a:p>
          <a:p>
            <a:r>
              <a:rPr lang="en-US">
                <a:ea typeface="+mn-lt"/>
                <a:cs typeface="+mn-lt"/>
              </a:rPr>
              <a:t>Bring your dataset, use your tools: </a:t>
            </a:r>
          </a:p>
          <a:p>
            <a:pPr lvl="1"/>
            <a:r>
              <a:rPr lang="en-US">
                <a:ea typeface="+mn-lt"/>
                <a:cs typeface="+mn-lt"/>
              </a:rPr>
              <a:t>Multiple ways to seamlessly migrate to Azure</a:t>
            </a:r>
          </a:p>
          <a:p>
            <a:r>
              <a:rPr lang="en-US">
                <a:ea typeface="+mn-lt"/>
                <a:cs typeface="+mn-lt"/>
              </a:rPr>
              <a:t>Many options for storing your data, including virtual machines</a:t>
            </a:r>
          </a:p>
          <a:p>
            <a:endParaRPr lang="en-US">
              <a:cs typeface="Calibri"/>
            </a:endParaRPr>
          </a:p>
          <a:p>
            <a:pPr lvl="1"/>
            <a:endParaRPr lang="en-US">
              <a:cs typeface="Calibri"/>
            </a:endParaRPr>
          </a:p>
          <a:p>
            <a:pPr marL="0" indent="0">
              <a:buNone/>
            </a:pPr>
            <a:endParaRPr lang="en-US">
              <a:cs typeface="Calibri"/>
            </a:endParaRPr>
          </a:p>
          <a:p>
            <a:endParaRPr lang="en-US">
              <a:cs typeface="Calibri"/>
            </a:endParaRPr>
          </a:p>
        </p:txBody>
      </p:sp>
      <p:pic>
        <p:nvPicPr>
          <p:cNvPr id="5" name="Graphic 5" descr="Cloud">
            <a:extLst>
              <a:ext uri="{FF2B5EF4-FFF2-40B4-BE49-F238E27FC236}">
                <a16:creationId xmlns:a16="http://schemas.microsoft.com/office/drawing/2014/main" id="{9DF50925-7CDD-47B4-ACFA-D5BCC46C8C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8019" y="-3064"/>
            <a:ext cx="3217333" cy="3217333"/>
          </a:xfrm>
          <a:prstGeom prst="rect">
            <a:avLst/>
          </a:prstGeom>
        </p:spPr>
      </p:pic>
      <p:sp>
        <p:nvSpPr>
          <p:cNvPr id="3" name="TextBox 2">
            <a:extLst>
              <a:ext uri="{FF2B5EF4-FFF2-40B4-BE49-F238E27FC236}">
                <a16:creationId xmlns:a16="http://schemas.microsoft.com/office/drawing/2014/main" id="{F04D05DC-F8AA-4BF2-BEE6-D939E1E4BD5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2374985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Non-Relational Data in Azure Fast Facts</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p:txBody>
          <a:bodyPr vert="horz" lIns="91440" tIns="45720" rIns="91440" bIns="45720" rtlCol="0" anchor="t">
            <a:normAutofit/>
          </a:bodyPr>
          <a:lstStyle/>
          <a:p>
            <a:r>
              <a:rPr lang="en-US" dirty="0">
                <a:cs typeface="Calibri"/>
              </a:rPr>
              <a:t>Table Storage</a:t>
            </a:r>
          </a:p>
          <a:p>
            <a:pPr lvl="1"/>
            <a:r>
              <a:rPr lang="en-US" dirty="0">
                <a:ea typeface="+mn-lt"/>
                <a:cs typeface="+mn-lt"/>
              </a:rPr>
              <a:t>Part of the Azure Storage account</a:t>
            </a:r>
          </a:p>
          <a:p>
            <a:pPr lvl="1"/>
            <a:r>
              <a:rPr lang="en-US" dirty="0">
                <a:cs typeface="Calibri"/>
              </a:rPr>
              <a:t>Simple key value store that can store up to petabytes of data (if </a:t>
            </a:r>
            <a:r>
              <a:rPr lang="en-US" dirty="0" err="1">
                <a:cs typeface="Calibri"/>
              </a:rPr>
              <a:t>sharded</a:t>
            </a:r>
            <a:r>
              <a:rPr lang="en-US" dirty="0">
                <a:cs typeface="Calibri"/>
              </a:rPr>
              <a:t>)</a:t>
            </a:r>
          </a:p>
          <a:p>
            <a:pPr lvl="1"/>
            <a:r>
              <a:rPr lang="en-US" dirty="0">
                <a:cs typeface="Calibri"/>
              </a:rPr>
              <a:t>NOT as powerful as Cosmos DB, </a:t>
            </a:r>
            <a:r>
              <a:rPr lang="en-US" b="1" dirty="0">
                <a:cs typeface="Calibri"/>
              </a:rPr>
              <a:t>not recommended for critical systems</a:t>
            </a:r>
          </a:p>
          <a:p>
            <a:r>
              <a:rPr lang="en-US" dirty="0">
                <a:cs typeface="Calibri"/>
              </a:rPr>
              <a:t>Cosmos DB</a:t>
            </a:r>
          </a:p>
          <a:p>
            <a:pPr lvl="1"/>
            <a:r>
              <a:rPr lang="en-US" dirty="0">
                <a:cs typeface="Calibri"/>
              </a:rPr>
              <a:t>"Multi-model" DB – choose your API</a:t>
            </a:r>
          </a:p>
          <a:p>
            <a:pPr lvl="1"/>
            <a:r>
              <a:rPr lang="en-US" dirty="0">
                <a:cs typeface="Calibri"/>
              </a:rPr>
              <a:t>Proficient at scaling</a:t>
            </a:r>
            <a:endParaRPr lang="en-US"/>
          </a:p>
          <a:p>
            <a:pPr lvl="1"/>
            <a:r>
              <a:rPr lang="en-US" dirty="0">
                <a:cs typeface="Calibri"/>
              </a:rPr>
              <a:t>Easy integration with Spark and Azure notebooks, just enable it</a:t>
            </a:r>
          </a:p>
          <a:p>
            <a:pPr lvl="1"/>
            <a:r>
              <a:rPr lang="en-US" dirty="0">
                <a:cs typeface="Calibri"/>
              </a:rPr>
              <a:t>"Global distribution" - lets you put your data where it's being used the most</a:t>
            </a:r>
          </a:p>
          <a:p>
            <a:pPr lvl="2"/>
            <a:r>
              <a:rPr lang="en-US" dirty="0">
                <a:cs typeface="Calibri"/>
              </a:rPr>
              <a:t>Result of this is low latency = data gets to end users faster</a:t>
            </a:r>
          </a:p>
          <a:p>
            <a:pPr marL="914400" lvl="2" indent="0">
              <a:buNone/>
            </a:pPr>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B6C25B67-09F7-4E7E-9E6F-63F9B02423B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4267286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Unstructured Data</a:t>
            </a:r>
          </a:p>
        </p:txBody>
      </p:sp>
      <p:sp>
        <p:nvSpPr>
          <p:cNvPr id="30" name="Freeform: Shape 2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descr="Copy">
            <a:extLst>
              <a:ext uri="{FF2B5EF4-FFF2-40B4-BE49-F238E27FC236}">
                <a16:creationId xmlns:a16="http://schemas.microsoft.com/office/drawing/2014/main" id="{B338CB77-A4C5-45C9-86D6-3C97E602DD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3" name="TextBox 2">
            <a:extLst>
              <a:ext uri="{FF2B5EF4-FFF2-40B4-BE49-F238E27FC236}">
                <a16:creationId xmlns:a16="http://schemas.microsoft.com/office/drawing/2014/main" id="{62D2EF54-8976-4726-A45D-B0B2D0C02AC3}"/>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3906601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AF93A-BB4E-304D-9BBB-56E2C58868CC}"/>
              </a:ext>
            </a:extLst>
          </p:cNvPr>
          <p:cNvSpPr>
            <a:spLocks noGrp="1"/>
          </p:cNvSpPr>
          <p:nvPr>
            <p:ph type="title"/>
          </p:nvPr>
        </p:nvSpPr>
        <p:spPr/>
        <p:txBody>
          <a:bodyPr/>
          <a:lstStyle/>
          <a:p>
            <a:r>
              <a:rPr lang="en-US"/>
              <a:t>The Azure Storage Account</a:t>
            </a:r>
          </a:p>
        </p:txBody>
      </p:sp>
      <p:grpSp>
        <p:nvGrpSpPr>
          <p:cNvPr id="3" name="Group 2">
            <a:extLst>
              <a:ext uri="{FF2B5EF4-FFF2-40B4-BE49-F238E27FC236}">
                <a16:creationId xmlns:a16="http://schemas.microsoft.com/office/drawing/2014/main" id="{43309A62-DFE0-4AE8-8489-6D9807148E32}"/>
              </a:ext>
            </a:extLst>
          </p:cNvPr>
          <p:cNvGrpSpPr/>
          <p:nvPr/>
        </p:nvGrpSpPr>
        <p:grpSpPr>
          <a:xfrm>
            <a:off x="882292" y="1634893"/>
            <a:ext cx="2033352" cy="3588214"/>
            <a:chOff x="882292" y="1634893"/>
            <a:chExt cx="2033352" cy="3588214"/>
          </a:xfrm>
        </p:grpSpPr>
        <p:sp>
          <p:nvSpPr>
            <p:cNvPr id="73" name="Rectangle 72">
              <a:extLst>
                <a:ext uri="{FF2B5EF4-FFF2-40B4-BE49-F238E27FC236}">
                  <a16:creationId xmlns:a16="http://schemas.microsoft.com/office/drawing/2014/main" id="{256520A8-4BBC-7549-85D3-843BD44B07EF}"/>
                </a:ext>
              </a:extLst>
            </p:cNvPr>
            <p:cNvSpPr/>
            <p:nvPr/>
          </p:nvSpPr>
          <p:spPr>
            <a:xfrm>
              <a:off x="922299" y="1634893"/>
              <a:ext cx="1991343" cy="267674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74" name="TextBox 73">
              <a:extLst>
                <a:ext uri="{FF2B5EF4-FFF2-40B4-BE49-F238E27FC236}">
                  <a16:creationId xmlns:a16="http://schemas.microsoft.com/office/drawing/2014/main" id="{3BF0F301-6FC6-0142-BB17-FFCF813CDEB0}"/>
                </a:ext>
              </a:extLst>
            </p:cNvPr>
            <p:cNvSpPr txBox="1"/>
            <p:nvPr/>
          </p:nvSpPr>
          <p:spPr>
            <a:xfrm>
              <a:off x="944529" y="2982521"/>
              <a:ext cx="1940165" cy="531737"/>
            </a:xfrm>
            <a:prstGeom prst="rect">
              <a:avLst/>
            </a:prstGeom>
            <a:noFill/>
            <a:ln>
              <a:noFill/>
            </a:ln>
          </p:spPr>
          <p:txBody>
            <a:bodyPr wrap="square" rtlCol="0">
              <a:spAutoFit/>
            </a:bodyPr>
            <a:lstStyle/>
            <a:p>
              <a:pPr algn="ctr"/>
              <a:r>
                <a:rPr lang="en-US" sz="2800">
                  <a:solidFill>
                    <a:schemeClr val="bg1"/>
                  </a:solidFill>
                </a:rPr>
                <a:t>Blobs</a:t>
              </a:r>
            </a:p>
          </p:txBody>
        </p:sp>
        <p:pic>
          <p:nvPicPr>
            <p:cNvPr id="75" name="Picture 74" descr="Storage blob.png">
              <a:extLst>
                <a:ext uri="{FF2B5EF4-FFF2-40B4-BE49-F238E27FC236}">
                  <a16:creationId xmlns:a16="http://schemas.microsoft.com/office/drawing/2014/main" id="{3ED7D5D7-E128-2341-8B08-12D142B863B3}"/>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299843" y="1779427"/>
              <a:ext cx="1178552" cy="1178557"/>
            </a:xfrm>
            <a:prstGeom prst="rect">
              <a:avLst/>
            </a:prstGeom>
            <a:noFill/>
            <a:ln>
              <a:noFill/>
            </a:ln>
          </p:spPr>
        </p:pic>
        <p:sp>
          <p:nvSpPr>
            <p:cNvPr id="76" name="Rectangle 75">
              <a:extLst>
                <a:ext uri="{FF2B5EF4-FFF2-40B4-BE49-F238E27FC236}">
                  <a16:creationId xmlns:a16="http://schemas.microsoft.com/office/drawing/2014/main" id="{0204AB29-2712-D746-B4E4-95B0659C1EE8}"/>
                </a:ext>
              </a:extLst>
            </p:cNvPr>
            <p:cNvSpPr/>
            <p:nvPr/>
          </p:nvSpPr>
          <p:spPr>
            <a:xfrm>
              <a:off x="929956" y="3424177"/>
              <a:ext cx="1969311" cy="531737"/>
            </a:xfrm>
            <a:prstGeom prst="rect">
              <a:avLst/>
            </a:prstGeom>
            <a:noFill/>
            <a:ln>
              <a:noFill/>
            </a:ln>
          </p:spPr>
          <p:txBody>
            <a:bodyPr wrap="square">
              <a:spAutoFit/>
            </a:bodyPr>
            <a:lstStyle/>
            <a:p>
              <a:pPr algn="ctr"/>
              <a:r>
                <a:rPr lang="en-US" sz="1400">
                  <a:solidFill>
                    <a:schemeClr val="bg1"/>
                  </a:solidFill>
                </a:rPr>
                <a:t>Object storage</a:t>
              </a:r>
            </a:p>
            <a:p>
              <a:pPr algn="ctr"/>
              <a:r>
                <a:rPr lang="en-US" sz="1400">
                  <a:solidFill>
                    <a:schemeClr val="bg1"/>
                  </a:solidFill>
                </a:rPr>
                <a:t>access via REST</a:t>
              </a:r>
            </a:p>
          </p:txBody>
        </p:sp>
        <p:sp>
          <p:nvSpPr>
            <p:cNvPr id="77" name="Rectangle 76">
              <a:extLst>
                <a:ext uri="{FF2B5EF4-FFF2-40B4-BE49-F238E27FC236}">
                  <a16:creationId xmlns:a16="http://schemas.microsoft.com/office/drawing/2014/main" id="{3443CBB6-DD4D-2148-B770-13105E35D08F}"/>
                </a:ext>
              </a:extLst>
            </p:cNvPr>
            <p:cNvSpPr/>
            <p:nvPr/>
          </p:nvSpPr>
          <p:spPr>
            <a:xfrm>
              <a:off x="922300" y="4380279"/>
              <a:ext cx="1993344" cy="84282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5B9E"/>
                  </a:solidFill>
                </a:rPr>
                <a:t>Streaming &amp; random object access scenarios </a:t>
              </a:r>
            </a:p>
          </p:txBody>
        </p:sp>
        <p:sp>
          <p:nvSpPr>
            <p:cNvPr id="78" name="Rectangle 77">
              <a:extLst>
                <a:ext uri="{FF2B5EF4-FFF2-40B4-BE49-F238E27FC236}">
                  <a16:creationId xmlns:a16="http://schemas.microsoft.com/office/drawing/2014/main" id="{E29EC3FD-544C-6F40-9C88-1FF4E538C50F}"/>
                </a:ext>
              </a:extLst>
            </p:cNvPr>
            <p:cNvSpPr/>
            <p:nvPr/>
          </p:nvSpPr>
          <p:spPr>
            <a:xfrm>
              <a:off x="882292" y="4465979"/>
              <a:ext cx="2016977" cy="307777"/>
            </a:xfrm>
            <a:prstGeom prst="rect">
              <a:avLst/>
            </a:prstGeom>
            <a:noFill/>
          </p:spPr>
          <p:txBody>
            <a:bodyPr wrap="square">
              <a:spAutoFit/>
            </a:bodyPr>
            <a:lstStyle/>
            <a:p>
              <a:pPr algn="ctr"/>
              <a:endParaRPr lang="en-US" sz="1400">
                <a:solidFill>
                  <a:schemeClr val="bg1"/>
                </a:solidFill>
              </a:endParaRPr>
            </a:p>
          </p:txBody>
        </p:sp>
      </p:grpSp>
      <p:grpSp>
        <p:nvGrpSpPr>
          <p:cNvPr id="79" name="Group 78">
            <a:extLst>
              <a:ext uri="{FF2B5EF4-FFF2-40B4-BE49-F238E27FC236}">
                <a16:creationId xmlns:a16="http://schemas.microsoft.com/office/drawing/2014/main" id="{B008D28E-B6E1-BF42-A4D3-4DE59E205E30}"/>
              </a:ext>
            </a:extLst>
          </p:cNvPr>
          <p:cNvGrpSpPr/>
          <p:nvPr/>
        </p:nvGrpSpPr>
        <p:grpSpPr>
          <a:xfrm>
            <a:off x="2985644" y="1634893"/>
            <a:ext cx="1979647" cy="3585261"/>
            <a:chOff x="2653668" y="1721038"/>
            <a:chExt cx="2019086" cy="3644128"/>
          </a:xfrm>
          <a:solidFill>
            <a:srgbClr val="9900CC"/>
          </a:solidFill>
        </p:grpSpPr>
        <p:sp>
          <p:nvSpPr>
            <p:cNvPr id="80" name="Rectangle 79">
              <a:extLst>
                <a:ext uri="{FF2B5EF4-FFF2-40B4-BE49-F238E27FC236}">
                  <a16:creationId xmlns:a16="http://schemas.microsoft.com/office/drawing/2014/main" id="{D900F88D-86E1-964F-B5F7-EA6E32AB98E4}"/>
                </a:ext>
              </a:extLst>
            </p:cNvPr>
            <p:cNvSpPr/>
            <p:nvPr/>
          </p:nvSpPr>
          <p:spPr>
            <a:xfrm>
              <a:off x="2653668" y="4511572"/>
              <a:ext cx="2019086" cy="85359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5B9E"/>
                  </a:solidFill>
                </a:rPr>
                <a:t>Lift &amp; shift scenarios</a:t>
              </a:r>
            </a:p>
          </p:txBody>
        </p:sp>
        <p:sp>
          <p:nvSpPr>
            <p:cNvPr id="81" name="Rectangle 80">
              <a:extLst>
                <a:ext uri="{FF2B5EF4-FFF2-40B4-BE49-F238E27FC236}">
                  <a16:creationId xmlns:a16="http://schemas.microsoft.com/office/drawing/2014/main" id="{4D1E38F2-572D-0B41-AD77-448216BB3136}"/>
                </a:ext>
              </a:extLst>
            </p:cNvPr>
            <p:cNvSpPr/>
            <p:nvPr/>
          </p:nvSpPr>
          <p:spPr>
            <a:xfrm>
              <a:off x="2662171" y="1721038"/>
              <a:ext cx="2002964"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2" name="TextBox 81">
              <a:extLst>
                <a:ext uri="{FF2B5EF4-FFF2-40B4-BE49-F238E27FC236}">
                  <a16:creationId xmlns:a16="http://schemas.microsoft.com/office/drawing/2014/main" id="{ADEF2507-E15D-F341-AA71-47449836593E}"/>
                </a:ext>
              </a:extLst>
            </p:cNvPr>
            <p:cNvSpPr txBox="1"/>
            <p:nvPr/>
          </p:nvSpPr>
          <p:spPr>
            <a:xfrm>
              <a:off x="2681812" y="3093344"/>
              <a:ext cx="1949976" cy="542330"/>
            </a:xfrm>
            <a:prstGeom prst="rect">
              <a:avLst/>
            </a:prstGeom>
            <a:noFill/>
            <a:ln>
              <a:noFill/>
            </a:ln>
          </p:spPr>
          <p:txBody>
            <a:bodyPr wrap="square" rtlCol="0">
              <a:spAutoFit/>
            </a:bodyPr>
            <a:lstStyle/>
            <a:p>
              <a:pPr algn="ctr"/>
              <a:r>
                <a:rPr lang="en-US" sz="2800">
                  <a:solidFill>
                    <a:schemeClr val="bg1"/>
                  </a:solidFill>
                </a:rPr>
                <a:t>Files</a:t>
              </a:r>
            </a:p>
          </p:txBody>
        </p:sp>
        <p:pic>
          <p:nvPicPr>
            <p:cNvPr id="83" name="Picture 82" descr="Storage blob.png">
              <a:extLst>
                <a:ext uri="{FF2B5EF4-FFF2-40B4-BE49-F238E27FC236}">
                  <a16:creationId xmlns:a16="http://schemas.microsoft.com/office/drawing/2014/main" id="{4DCF83DE-E236-A543-943F-102E8FF0E030}"/>
                </a:ext>
              </a:extLst>
            </p:cNvPr>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049617" y="1897062"/>
              <a:ext cx="1119698" cy="1119702"/>
            </a:xfrm>
            <a:prstGeom prst="rect">
              <a:avLst/>
            </a:prstGeom>
            <a:noFill/>
            <a:ln>
              <a:noFill/>
            </a:ln>
          </p:spPr>
        </p:pic>
        <p:sp>
          <p:nvSpPr>
            <p:cNvPr id="84" name="Rectangle 83">
              <a:extLst>
                <a:ext uri="{FF2B5EF4-FFF2-40B4-BE49-F238E27FC236}">
                  <a16:creationId xmlns:a16="http://schemas.microsoft.com/office/drawing/2014/main" id="{D2F088A3-84C1-AA4D-BBB9-332AEB2BE8DD}"/>
                </a:ext>
              </a:extLst>
            </p:cNvPr>
            <p:cNvSpPr/>
            <p:nvPr/>
          </p:nvSpPr>
          <p:spPr>
            <a:xfrm>
              <a:off x="2675991" y="3523697"/>
              <a:ext cx="1961617" cy="542330"/>
            </a:xfrm>
            <a:prstGeom prst="rect">
              <a:avLst/>
            </a:prstGeom>
            <a:noFill/>
            <a:ln>
              <a:noFill/>
            </a:ln>
          </p:spPr>
          <p:txBody>
            <a:bodyPr wrap="square">
              <a:spAutoFit/>
            </a:bodyPr>
            <a:lstStyle/>
            <a:p>
              <a:pPr algn="ctr"/>
              <a:r>
                <a:rPr lang="en-US" sz="1400">
                  <a:solidFill>
                    <a:schemeClr val="bg1"/>
                  </a:solidFill>
                </a:rPr>
                <a:t>File storage</a:t>
              </a:r>
            </a:p>
            <a:p>
              <a:pPr algn="ctr"/>
              <a:r>
                <a:rPr lang="en-US" sz="1400">
                  <a:solidFill>
                    <a:schemeClr val="bg1"/>
                  </a:solidFill>
                </a:rPr>
                <a:t>access via SMB, REST</a:t>
              </a:r>
            </a:p>
          </p:txBody>
        </p:sp>
        <p:sp>
          <p:nvSpPr>
            <p:cNvPr id="85" name="Rectangle 84">
              <a:extLst>
                <a:ext uri="{FF2B5EF4-FFF2-40B4-BE49-F238E27FC236}">
                  <a16:creationId xmlns:a16="http://schemas.microsoft.com/office/drawing/2014/main" id="{7547AEB1-F5E2-A542-8313-CE05942DB8F6}"/>
                </a:ext>
              </a:extLst>
            </p:cNvPr>
            <p:cNvSpPr/>
            <p:nvPr/>
          </p:nvSpPr>
          <p:spPr>
            <a:xfrm>
              <a:off x="2662170" y="4653086"/>
              <a:ext cx="1994056" cy="313907"/>
            </a:xfrm>
            <a:prstGeom prst="rect">
              <a:avLst/>
            </a:prstGeom>
            <a:noFill/>
          </p:spPr>
          <p:txBody>
            <a:bodyPr wrap="square">
              <a:spAutoFit/>
            </a:bodyPr>
            <a:lstStyle/>
            <a:p>
              <a:pPr algn="ctr"/>
              <a:endParaRPr lang="en-US" sz="1400">
                <a:solidFill>
                  <a:schemeClr val="bg1"/>
                </a:solidFill>
              </a:endParaRPr>
            </a:p>
          </p:txBody>
        </p:sp>
      </p:grpSp>
      <p:grpSp>
        <p:nvGrpSpPr>
          <p:cNvPr id="86" name="Group 85">
            <a:extLst>
              <a:ext uri="{FF2B5EF4-FFF2-40B4-BE49-F238E27FC236}">
                <a16:creationId xmlns:a16="http://schemas.microsoft.com/office/drawing/2014/main" id="{A1856B61-56C5-E844-81D1-E9F301FBD441}"/>
              </a:ext>
            </a:extLst>
          </p:cNvPr>
          <p:cNvGrpSpPr/>
          <p:nvPr/>
        </p:nvGrpSpPr>
        <p:grpSpPr>
          <a:xfrm>
            <a:off x="9168383" y="1636382"/>
            <a:ext cx="2017572" cy="3572663"/>
            <a:chOff x="4713230" y="1710000"/>
            <a:chExt cx="2057766" cy="3643837"/>
          </a:xfrm>
          <a:solidFill>
            <a:schemeClr val="accent2"/>
          </a:solidFill>
        </p:grpSpPr>
        <p:sp>
          <p:nvSpPr>
            <p:cNvPr id="87" name="Rectangle 86">
              <a:extLst>
                <a:ext uri="{FF2B5EF4-FFF2-40B4-BE49-F238E27FC236}">
                  <a16:creationId xmlns:a16="http://schemas.microsoft.com/office/drawing/2014/main" id="{6C4C1E9D-1322-FD4A-B0EC-FA4449F54262}"/>
                </a:ext>
              </a:extLst>
            </p:cNvPr>
            <p:cNvSpPr/>
            <p:nvPr/>
          </p:nvSpPr>
          <p:spPr>
            <a:xfrm>
              <a:off x="4713230" y="1710000"/>
              <a:ext cx="205776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88" name="TextBox 87">
              <a:extLst>
                <a:ext uri="{FF2B5EF4-FFF2-40B4-BE49-F238E27FC236}">
                  <a16:creationId xmlns:a16="http://schemas.microsoft.com/office/drawing/2014/main" id="{C6021F04-6DA9-C14A-9C9F-975B252F5776}"/>
                </a:ext>
              </a:extLst>
            </p:cNvPr>
            <p:cNvSpPr txBox="1"/>
            <p:nvPr/>
          </p:nvSpPr>
          <p:spPr>
            <a:xfrm>
              <a:off x="4780366" y="3082957"/>
              <a:ext cx="1937282" cy="542330"/>
            </a:xfrm>
            <a:prstGeom prst="rect">
              <a:avLst/>
            </a:prstGeom>
            <a:noFill/>
            <a:ln>
              <a:noFill/>
            </a:ln>
          </p:spPr>
          <p:txBody>
            <a:bodyPr wrap="square" rtlCol="0">
              <a:spAutoFit/>
            </a:bodyPr>
            <a:lstStyle/>
            <a:p>
              <a:pPr algn="ctr"/>
              <a:r>
                <a:rPr lang="en-US" sz="2800">
                  <a:solidFill>
                    <a:schemeClr val="bg1"/>
                  </a:solidFill>
                </a:rPr>
                <a:t>Disks</a:t>
              </a:r>
            </a:p>
          </p:txBody>
        </p:sp>
        <p:pic>
          <p:nvPicPr>
            <p:cNvPr id="89" name="Picture 88">
              <a:extLst>
                <a:ext uri="{FF2B5EF4-FFF2-40B4-BE49-F238E27FC236}">
                  <a16:creationId xmlns:a16="http://schemas.microsoft.com/office/drawing/2014/main" id="{A9E316F7-F9B3-B847-AF6B-CB6E88CDEE45}"/>
                </a:ext>
              </a:extLst>
            </p:cNvPr>
            <p:cNvPicPr>
              <a:picLocks noChangeAspect="1"/>
            </p:cNvPicPr>
            <p:nvPr/>
          </p:nvPicPr>
          <p:blipFill>
            <a:blip r:embed="rId5"/>
            <a:stretch>
              <a:fillRect/>
            </a:stretch>
          </p:blipFill>
          <p:spPr>
            <a:xfrm>
              <a:off x="5522118" y="3344408"/>
              <a:ext cx="9714" cy="9714"/>
            </a:xfrm>
            <a:prstGeom prst="rect">
              <a:avLst/>
            </a:prstGeom>
            <a:grpFill/>
            <a:ln>
              <a:noFill/>
            </a:ln>
          </p:spPr>
        </p:pic>
        <p:pic>
          <p:nvPicPr>
            <p:cNvPr id="90" name="Picture 89" descr="Storage blob.png">
              <a:extLst>
                <a:ext uri="{FF2B5EF4-FFF2-40B4-BE49-F238E27FC236}">
                  <a16:creationId xmlns:a16="http://schemas.microsoft.com/office/drawing/2014/main" id="{E940ECD2-B652-9D4C-AEB3-5735AA2F9917}"/>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5116295" y="1897062"/>
              <a:ext cx="1208405" cy="1208410"/>
            </a:xfrm>
            <a:prstGeom prst="rect">
              <a:avLst/>
            </a:prstGeom>
            <a:noFill/>
            <a:ln>
              <a:noFill/>
            </a:ln>
          </p:spPr>
        </p:pic>
        <p:sp>
          <p:nvSpPr>
            <p:cNvPr id="91" name="Rectangle 90">
              <a:extLst>
                <a:ext uri="{FF2B5EF4-FFF2-40B4-BE49-F238E27FC236}">
                  <a16:creationId xmlns:a16="http://schemas.microsoft.com/office/drawing/2014/main" id="{D5A5C2ED-9089-CD40-815F-BF027ABA2A3A}"/>
                </a:ext>
              </a:extLst>
            </p:cNvPr>
            <p:cNvSpPr/>
            <p:nvPr/>
          </p:nvSpPr>
          <p:spPr>
            <a:xfrm>
              <a:off x="4780366" y="3543246"/>
              <a:ext cx="1937282" cy="766415"/>
            </a:xfrm>
            <a:prstGeom prst="rect">
              <a:avLst/>
            </a:prstGeom>
            <a:noFill/>
            <a:ln>
              <a:noFill/>
            </a:ln>
          </p:spPr>
          <p:txBody>
            <a:bodyPr wrap="square">
              <a:spAutoFit/>
            </a:bodyPr>
            <a:lstStyle/>
            <a:p>
              <a:pPr algn="ctr"/>
              <a:r>
                <a:rPr lang="en-US" sz="1400">
                  <a:solidFill>
                    <a:schemeClr val="bg1"/>
                  </a:solidFill>
                </a:rPr>
                <a:t>IaaS VM VHD/ disks</a:t>
              </a:r>
            </a:p>
            <a:p>
              <a:pPr algn="ctr"/>
              <a:r>
                <a:rPr lang="en-US" sz="1400">
                  <a:solidFill>
                    <a:schemeClr val="bg1"/>
                  </a:solidFill>
                </a:rPr>
                <a:t>access via REST</a:t>
              </a:r>
            </a:p>
            <a:p>
              <a:pPr algn="ctr"/>
              <a:endParaRPr lang="en-US" sz="1400">
                <a:solidFill>
                  <a:schemeClr val="bg1"/>
                </a:solidFill>
              </a:endParaRPr>
            </a:p>
          </p:txBody>
        </p:sp>
        <p:sp>
          <p:nvSpPr>
            <p:cNvPr id="92" name="Rectangle 91">
              <a:extLst>
                <a:ext uri="{FF2B5EF4-FFF2-40B4-BE49-F238E27FC236}">
                  <a16:creationId xmlns:a16="http://schemas.microsoft.com/office/drawing/2014/main" id="{CD6C5FC3-855F-9441-967D-E3499F4DE8DB}"/>
                </a:ext>
              </a:extLst>
            </p:cNvPr>
            <p:cNvSpPr/>
            <p:nvPr/>
          </p:nvSpPr>
          <p:spPr>
            <a:xfrm>
              <a:off x="4713230" y="4512451"/>
              <a:ext cx="2057766"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5B9E"/>
                  </a:solidFill>
                </a:rPr>
                <a:t>Persistent disks for VMs</a:t>
              </a:r>
            </a:p>
          </p:txBody>
        </p:sp>
      </p:grpSp>
      <p:grpSp>
        <p:nvGrpSpPr>
          <p:cNvPr id="94" name="Group 93">
            <a:extLst>
              <a:ext uri="{FF2B5EF4-FFF2-40B4-BE49-F238E27FC236}">
                <a16:creationId xmlns:a16="http://schemas.microsoft.com/office/drawing/2014/main" id="{1BEC9074-AFFC-2449-9F45-F768E61ECEEF}"/>
              </a:ext>
            </a:extLst>
          </p:cNvPr>
          <p:cNvGrpSpPr/>
          <p:nvPr/>
        </p:nvGrpSpPr>
        <p:grpSpPr>
          <a:xfrm>
            <a:off x="6961706" y="1636383"/>
            <a:ext cx="2215697" cy="3572662"/>
            <a:chOff x="6708940" y="1710000"/>
            <a:chExt cx="2259838" cy="3643836"/>
          </a:xfrm>
        </p:grpSpPr>
        <p:sp>
          <p:nvSpPr>
            <p:cNvPr id="95" name="Rectangle 94">
              <a:extLst>
                <a:ext uri="{FF2B5EF4-FFF2-40B4-BE49-F238E27FC236}">
                  <a16:creationId xmlns:a16="http://schemas.microsoft.com/office/drawing/2014/main" id="{15102807-9590-7149-8A99-B9866DBCF934}"/>
                </a:ext>
              </a:extLst>
            </p:cNvPr>
            <p:cNvSpPr/>
            <p:nvPr/>
          </p:nvSpPr>
          <p:spPr>
            <a:xfrm>
              <a:off x="6874677" y="1710000"/>
              <a:ext cx="1990055"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96" name="TextBox 95">
              <a:extLst>
                <a:ext uri="{FF2B5EF4-FFF2-40B4-BE49-F238E27FC236}">
                  <a16:creationId xmlns:a16="http://schemas.microsoft.com/office/drawing/2014/main" id="{FAB6D0EB-A961-FD47-ACF7-332A9ACF9A47}"/>
                </a:ext>
              </a:extLst>
            </p:cNvPr>
            <p:cNvSpPr txBox="1"/>
            <p:nvPr/>
          </p:nvSpPr>
          <p:spPr>
            <a:xfrm>
              <a:off x="6907686" y="3097577"/>
              <a:ext cx="1957047" cy="542330"/>
            </a:xfrm>
            <a:prstGeom prst="rect">
              <a:avLst/>
            </a:prstGeom>
            <a:noFill/>
            <a:ln>
              <a:noFill/>
            </a:ln>
          </p:spPr>
          <p:txBody>
            <a:bodyPr wrap="square" rtlCol="0">
              <a:spAutoFit/>
            </a:bodyPr>
            <a:lstStyle/>
            <a:p>
              <a:pPr algn="ctr"/>
              <a:r>
                <a:rPr lang="en-US" sz="2800">
                  <a:solidFill>
                    <a:schemeClr val="bg1"/>
                  </a:solidFill>
                </a:rPr>
                <a:t>Tables</a:t>
              </a:r>
            </a:p>
          </p:txBody>
        </p:sp>
        <p:pic>
          <p:nvPicPr>
            <p:cNvPr id="97" name="Picture 96" descr="Storage table.png">
              <a:extLst>
                <a:ext uri="{FF2B5EF4-FFF2-40B4-BE49-F238E27FC236}">
                  <a16:creationId xmlns:a16="http://schemas.microsoft.com/office/drawing/2014/main" id="{F222E169-3B8F-944D-84C7-527107AD99D5}"/>
                </a:ext>
              </a:extLst>
            </p:cNvPr>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7218070" y="1897062"/>
              <a:ext cx="1135163" cy="1135159"/>
            </a:xfrm>
            <a:prstGeom prst="rect">
              <a:avLst/>
            </a:prstGeom>
            <a:noFill/>
          </p:spPr>
        </p:pic>
        <p:sp>
          <p:nvSpPr>
            <p:cNvPr id="98" name="Rectangle 97">
              <a:extLst>
                <a:ext uri="{FF2B5EF4-FFF2-40B4-BE49-F238E27FC236}">
                  <a16:creationId xmlns:a16="http://schemas.microsoft.com/office/drawing/2014/main" id="{83A40C45-DD8D-1441-9DE2-21911B6B3302}"/>
                </a:ext>
              </a:extLst>
            </p:cNvPr>
            <p:cNvSpPr/>
            <p:nvPr/>
          </p:nvSpPr>
          <p:spPr>
            <a:xfrm>
              <a:off x="6907686" y="3597789"/>
              <a:ext cx="1957047" cy="531812"/>
            </a:xfrm>
            <a:prstGeom prst="rect">
              <a:avLst/>
            </a:prstGeom>
            <a:noFill/>
            <a:ln>
              <a:noFill/>
            </a:ln>
          </p:spPr>
          <p:txBody>
            <a:bodyPr wrap="square">
              <a:spAutoFit/>
            </a:bodyPr>
            <a:lstStyle/>
            <a:p>
              <a:pPr algn="ctr"/>
              <a:r>
                <a:rPr lang="en-US" sz="1400">
                  <a:solidFill>
                    <a:schemeClr val="bg1"/>
                  </a:solidFill>
                </a:rPr>
                <a:t>NOSQL storage </a:t>
              </a:r>
            </a:p>
            <a:p>
              <a:pPr algn="ctr"/>
              <a:r>
                <a:rPr lang="en-US" sz="1400">
                  <a:solidFill>
                    <a:schemeClr val="bg1"/>
                  </a:solidFill>
                </a:rPr>
                <a:t>access via REST</a:t>
              </a:r>
            </a:p>
          </p:txBody>
        </p:sp>
        <p:sp>
          <p:nvSpPr>
            <p:cNvPr id="99" name="Rectangle 98">
              <a:extLst>
                <a:ext uri="{FF2B5EF4-FFF2-40B4-BE49-F238E27FC236}">
                  <a16:creationId xmlns:a16="http://schemas.microsoft.com/office/drawing/2014/main" id="{97D0CC1B-CA5C-424B-9D2D-DCF878B641B0}"/>
                </a:ext>
              </a:extLst>
            </p:cNvPr>
            <p:cNvSpPr/>
            <p:nvPr/>
          </p:nvSpPr>
          <p:spPr>
            <a:xfrm>
              <a:off x="6874677" y="4512450"/>
              <a:ext cx="2004411"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5B9E"/>
                  </a:solidFill>
                </a:rPr>
                <a:t>Key / Value Store</a:t>
              </a:r>
            </a:p>
          </p:txBody>
        </p:sp>
        <p:sp>
          <p:nvSpPr>
            <p:cNvPr id="100" name="Rectangle 99">
              <a:extLst>
                <a:ext uri="{FF2B5EF4-FFF2-40B4-BE49-F238E27FC236}">
                  <a16:creationId xmlns:a16="http://schemas.microsoft.com/office/drawing/2014/main" id="{567190B3-5925-9A40-9C7D-CF100C5121C9}"/>
                </a:ext>
              </a:extLst>
            </p:cNvPr>
            <p:cNvSpPr/>
            <p:nvPr/>
          </p:nvSpPr>
          <p:spPr>
            <a:xfrm>
              <a:off x="6708940" y="4626500"/>
              <a:ext cx="2259838" cy="318245"/>
            </a:xfrm>
            <a:prstGeom prst="rect">
              <a:avLst/>
            </a:prstGeom>
          </p:spPr>
          <p:txBody>
            <a:bodyPr wrap="square">
              <a:spAutoFit/>
            </a:bodyPr>
            <a:lstStyle/>
            <a:p>
              <a:pPr algn="ctr"/>
              <a:endParaRPr lang="en-US" sz="1400">
                <a:solidFill>
                  <a:schemeClr val="bg1"/>
                </a:solidFill>
              </a:endParaRPr>
            </a:p>
          </p:txBody>
        </p:sp>
      </p:grpSp>
      <p:grpSp>
        <p:nvGrpSpPr>
          <p:cNvPr id="101" name="Group 100">
            <a:extLst>
              <a:ext uri="{FF2B5EF4-FFF2-40B4-BE49-F238E27FC236}">
                <a16:creationId xmlns:a16="http://schemas.microsoft.com/office/drawing/2014/main" id="{811030DF-3FAD-174F-9AEF-632907F2F2A5}"/>
              </a:ext>
            </a:extLst>
          </p:cNvPr>
          <p:cNvGrpSpPr/>
          <p:nvPr/>
        </p:nvGrpSpPr>
        <p:grpSpPr>
          <a:xfrm>
            <a:off x="4958620" y="1636382"/>
            <a:ext cx="2215697" cy="3572663"/>
            <a:chOff x="8858944" y="1710000"/>
            <a:chExt cx="2259838" cy="3643837"/>
          </a:xfrm>
        </p:grpSpPr>
        <p:sp>
          <p:nvSpPr>
            <p:cNvPr id="102" name="Rectangle 101">
              <a:extLst>
                <a:ext uri="{FF2B5EF4-FFF2-40B4-BE49-F238E27FC236}">
                  <a16:creationId xmlns:a16="http://schemas.microsoft.com/office/drawing/2014/main" id="{BC3D8518-02E7-1A4B-9122-2AA4E9C8D614}"/>
                </a:ext>
              </a:extLst>
            </p:cNvPr>
            <p:cNvSpPr/>
            <p:nvPr/>
          </p:nvSpPr>
          <p:spPr>
            <a:xfrm>
              <a:off x="8938619" y="1710000"/>
              <a:ext cx="2071013" cy="2723837"/>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bg1"/>
                </a:solidFill>
              </a:endParaRPr>
            </a:p>
          </p:txBody>
        </p:sp>
        <p:sp>
          <p:nvSpPr>
            <p:cNvPr id="103" name="TextBox 102">
              <a:extLst>
                <a:ext uri="{FF2B5EF4-FFF2-40B4-BE49-F238E27FC236}">
                  <a16:creationId xmlns:a16="http://schemas.microsoft.com/office/drawing/2014/main" id="{B7EBDE54-8B69-8643-B0DC-1812D5D6DFD7}"/>
                </a:ext>
              </a:extLst>
            </p:cNvPr>
            <p:cNvSpPr txBox="1"/>
            <p:nvPr/>
          </p:nvSpPr>
          <p:spPr>
            <a:xfrm>
              <a:off x="8972840" y="3087065"/>
              <a:ext cx="2016948" cy="542330"/>
            </a:xfrm>
            <a:prstGeom prst="rect">
              <a:avLst/>
            </a:prstGeom>
            <a:noFill/>
            <a:ln>
              <a:noFill/>
            </a:ln>
          </p:spPr>
          <p:txBody>
            <a:bodyPr wrap="square" rtlCol="0">
              <a:spAutoFit/>
            </a:bodyPr>
            <a:lstStyle/>
            <a:p>
              <a:pPr algn="ctr"/>
              <a:r>
                <a:rPr lang="en-US" sz="2800">
                  <a:solidFill>
                    <a:schemeClr val="bg1"/>
                  </a:solidFill>
                </a:rPr>
                <a:t>Queues</a:t>
              </a:r>
            </a:p>
          </p:txBody>
        </p:sp>
        <p:pic>
          <p:nvPicPr>
            <p:cNvPr id="104" name="Picture 103" descr="Storage queue.png">
              <a:extLst>
                <a:ext uri="{FF2B5EF4-FFF2-40B4-BE49-F238E27FC236}">
                  <a16:creationId xmlns:a16="http://schemas.microsoft.com/office/drawing/2014/main" id="{D5772163-25BB-5248-A114-3C1FA335FB6A}"/>
                </a:ext>
              </a:extLst>
            </p:cNvPr>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9351476" y="1897063"/>
              <a:ext cx="1196282" cy="1196282"/>
            </a:xfrm>
            <a:prstGeom prst="rect">
              <a:avLst/>
            </a:prstGeom>
            <a:noFill/>
          </p:spPr>
        </p:pic>
        <p:sp>
          <p:nvSpPr>
            <p:cNvPr id="105" name="Rectangle 104">
              <a:extLst>
                <a:ext uri="{FF2B5EF4-FFF2-40B4-BE49-F238E27FC236}">
                  <a16:creationId xmlns:a16="http://schemas.microsoft.com/office/drawing/2014/main" id="{4FCD81C6-6AE3-D74E-9F60-25CFAE7CB4B3}"/>
                </a:ext>
              </a:extLst>
            </p:cNvPr>
            <p:cNvSpPr/>
            <p:nvPr/>
          </p:nvSpPr>
          <p:spPr>
            <a:xfrm>
              <a:off x="8964596" y="3567914"/>
              <a:ext cx="2033436" cy="542330"/>
            </a:xfrm>
            <a:prstGeom prst="rect">
              <a:avLst/>
            </a:prstGeom>
            <a:noFill/>
            <a:ln>
              <a:noFill/>
            </a:ln>
          </p:spPr>
          <p:txBody>
            <a:bodyPr wrap="square">
              <a:spAutoFit/>
            </a:bodyPr>
            <a:lstStyle/>
            <a:p>
              <a:pPr algn="ctr"/>
              <a:r>
                <a:rPr lang="en-US" sz="1400">
                  <a:solidFill>
                    <a:schemeClr val="bg1"/>
                  </a:solidFill>
                </a:rPr>
                <a:t>Reliable messaging</a:t>
              </a:r>
            </a:p>
            <a:p>
              <a:pPr algn="ctr"/>
              <a:r>
                <a:rPr lang="en-US" sz="1400">
                  <a:solidFill>
                    <a:schemeClr val="bg1"/>
                  </a:solidFill>
                </a:rPr>
                <a:t>access via REST</a:t>
              </a:r>
            </a:p>
          </p:txBody>
        </p:sp>
        <p:sp>
          <p:nvSpPr>
            <p:cNvPr id="106" name="Rectangle 105">
              <a:extLst>
                <a:ext uri="{FF2B5EF4-FFF2-40B4-BE49-F238E27FC236}">
                  <a16:creationId xmlns:a16="http://schemas.microsoft.com/office/drawing/2014/main" id="{32BE931B-5082-A947-8EE0-0BDE41D7F1E8}"/>
                </a:ext>
              </a:extLst>
            </p:cNvPr>
            <p:cNvSpPr/>
            <p:nvPr/>
          </p:nvSpPr>
          <p:spPr>
            <a:xfrm>
              <a:off x="8946237" y="4512451"/>
              <a:ext cx="2063395" cy="84138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5B9E"/>
                  </a:solidFill>
                </a:rPr>
                <a:t>Scheduling async tasks</a:t>
              </a:r>
            </a:p>
          </p:txBody>
        </p:sp>
        <p:sp>
          <p:nvSpPr>
            <p:cNvPr id="107" name="Rectangle 106">
              <a:extLst>
                <a:ext uri="{FF2B5EF4-FFF2-40B4-BE49-F238E27FC236}">
                  <a16:creationId xmlns:a16="http://schemas.microsoft.com/office/drawing/2014/main" id="{3C7B8BE4-4447-9D47-9E43-F75608784D3B}"/>
                </a:ext>
              </a:extLst>
            </p:cNvPr>
            <p:cNvSpPr/>
            <p:nvPr/>
          </p:nvSpPr>
          <p:spPr>
            <a:xfrm>
              <a:off x="8858944" y="4639936"/>
              <a:ext cx="2259838" cy="318245"/>
            </a:xfrm>
            <a:prstGeom prst="rect">
              <a:avLst/>
            </a:prstGeom>
            <a:noFill/>
          </p:spPr>
          <p:txBody>
            <a:bodyPr wrap="square">
              <a:spAutoFit/>
            </a:bodyPr>
            <a:lstStyle/>
            <a:p>
              <a:pPr algn="ctr"/>
              <a:endParaRPr lang="en-US" sz="1400">
                <a:solidFill>
                  <a:schemeClr val="bg1"/>
                </a:solidFill>
              </a:endParaRPr>
            </a:p>
          </p:txBody>
        </p:sp>
      </p:grpSp>
      <p:sp>
        <p:nvSpPr>
          <p:cNvPr id="108" name="Rectangle 107">
            <a:extLst>
              <a:ext uri="{FF2B5EF4-FFF2-40B4-BE49-F238E27FC236}">
                <a16:creationId xmlns:a16="http://schemas.microsoft.com/office/drawing/2014/main" id="{74B238AB-2E1C-EB4F-AEBA-FB28651F5A31}"/>
              </a:ext>
            </a:extLst>
          </p:cNvPr>
          <p:cNvSpPr/>
          <p:nvPr/>
        </p:nvSpPr>
        <p:spPr bwMode="auto">
          <a:xfrm>
            <a:off x="922299" y="5289528"/>
            <a:ext cx="10263655" cy="927647"/>
          </a:xfrm>
          <a:prstGeom prst="rect">
            <a:avLst/>
          </a:prstGeom>
          <a:solidFill>
            <a:srgbClr val="005B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a:gradFill>
                  <a:gsLst>
                    <a:gs pos="0">
                      <a:srgbClr val="FFFFFF"/>
                    </a:gs>
                    <a:gs pos="100000">
                      <a:srgbClr val="FFFFFF"/>
                    </a:gs>
                  </a:gsLst>
                  <a:lin ang="5400000" scaled="0"/>
                </a:gradFill>
                <a:latin typeface="Segoe UI"/>
                <a:ea typeface="Segoe UI" pitchFamily="34" charset="0"/>
                <a:cs typeface="Segoe UI" pitchFamily="34" charset="0"/>
              </a:rPr>
              <a:t>Built on a unified and distributed storage system</a:t>
            </a:r>
          </a:p>
          <a:p>
            <a:pPr algn="ctr" defTabSz="839979" fontAlgn="base">
              <a:spcBef>
                <a:spcPct val="0"/>
              </a:spcBef>
              <a:spcAft>
                <a:spcPct val="0"/>
              </a:spcAft>
            </a:pPr>
            <a:r>
              <a:rPr lang="en-US" sz="1730">
                <a:gradFill>
                  <a:gsLst>
                    <a:gs pos="0">
                      <a:srgbClr val="FFFFFF"/>
                    </a:gs>
                    <a:gs pos="100000">
                      <a:srgbClr val="FFFFFF"/>
                    </a:gs>
                  </a:gsLst>
                  <a:lin ang="5400000" scaled="0"/>
                </a:gradFill>
                <a:ea typeface="Segoe UI" pitchFamily="34" charset="0"/>
                <a:cs typeface="Segoe UI" pitchFamily="34" charset="0"/>
              </a:rPr>
              <a:t>Durability, encryption at rest, strongly consistent replication, fault tolerance, auto load-balancing</a:t>
            </a:r>
            <a:endParaRPr lang="en-US" sz="173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161F5195-4A88-4B80-81B2-3411454E714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8"/>
              </a:rPr>
              <a:t>aka.ms/princeton-azure/dataintro</a:t>
            </a:r>
            <a:r>
              <a:rPr lang="en-US">
                <a:cs typeface="Calibri"/>
              </a:rPr>
              <a:t>​</a:t>
            </a:r>
            <a:endParaRPr lang="en-US"/>
          </a:p>
        </p:txBody>
      </p:sp>
    </p:spTree>
    <p:extLst>
      <p:ext uri="{BB962C8B-B14F-4D97-AF65-F5344CB8AC3E}">
        <p14:creationId xmlns:p14="http://schemas.microsoft.com/office/powerpoint/2010/main" val="208315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838200" y="640079"/>
            <a:ext cx="4681742" cy="1840613"/>
          </a:xfrm>
        </p:spPr>
        <p:txBody>
          <a:bodyPr vert="horz" lIns="91440" tIns="45720" rIns="91440" bIns="45720" rtlCol="0" anchor="b">
            <a:normAutofit/>
          </a:bodyPr>
          <a:lstStyle/>
          <a:p>
            <a:r>
              <a:rPr lang="en-US" sz="4000" kern="1200">
                <a:solidFill>
                  <a:schemeClr val="tx1"/>
                </a:solidFill>
                <a:latin typeface="+mj-lt"/>
                <a:ea typeface="+mj-ea"/>
                <a:cs typeface="+mj-cs"/>
              </a:rPr>
              <a:t>Data Lake</a:t>
            </a:r>
          </a:p>
        </p:txBody>
      </p:sp>
      <p:sp>
        <p:nvSpPr>
          <p:cNvPr id="5" name="TextBox 4">
            <a:extLst>
              <a:ext uri="{FF2B5EF4-FFF2-40B4-BE49-F238E27FC236}">
                <a16:creationId xmlns:a16="http://schemas.microsoft.com/office/drawing/2014/main" id="{59D984CA-776C-4607-9272-E7A947BA9139}"/>
              </a:ext>
            </a:extLst>
          </p:cNvPr>
          <p:cNvSpPr txBox="1"/>
          <p:nvPr/>
        </p:nvSpPr>
        <p:spPr>
          <a:xfrm>
            <a:off x="838200" y="2686323"/>
            <a:ext cx="4681742" cy="35315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400" dirty="0"/>
              <a:t>Part of the storage account, extension of Blob storage</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t>Hierarchical File System: Easier to search</a:t>
            </a:r>
            <a:endParaRPr lang="en-US" sz="2400" dirty="0">
              <a:cs typeface="Calibri"/>
            </a:endParaRPr>
          </a:p>
          <a:p>
            <a:pPr marL="285750" indent="-228600">
              <a:lnSpc>
                <a:spcPct val="90000"/>
              </a:lnSpc>
              <a:spcAft>
                <a:spcPts val="600"/>
              </a:spcAft>
              <a:buFont typeface="Arial" panose="020B0604020202020204" pitchFamily="34" charset="0"/>
              <a:buChar char="•"/>
            </a:pPr>
            <a:r>
              <a:rPr lang="en-US" sz="2400" dirty="0">
                <a:cs typeface="Calibri"/>
              </a:rPr>
              <a:t>Open Source Integrations: HDInsight, Hadoop, Cloudera, Azure Databricks, </a:t>
            </a:r>
            <a:r>
              <a:rPr lang="en-US" sz="2400" dirty="0" err="1">
                <a:cs typeface="Calibri"/>
              </a:rPr>
              <a:t>Horntonworks</a:t>
            </a:r>
            <a:endParaRPr lang="en-US" sz="2400" dirty="0">
              <a:cs typeface="Calibri"/>
            </a:endParaRPr>
          </a:p>
          <a:p>
            <a:pPr marL="285750" indent="-228600">
              <a:lnSpc>
                <a:spcPct val="90000"/>
              </a:lnSpc>
              <a:spcAft>
                <a:spcPts val="600"/>
              </a:spcAft>
              <a:buFont typeface="Arial" panose="020B0604020202020204" pitchFamily="34" charset="0"/>
              <a:buChar char="•"/>
            </a:pPr>
            <a:endParaRPr lang="en-US" sz="2000">
              <a:cs typeface="Calibri"/>
            </a:endParaRPr>
          </a:p>
          <a:p>
            <a:pPr marL="285750" indent="-228600">
              <a:lnSpc>
                <a:spcPct val="90000"/>
              </a:lnSpc>
              <a:spcAft>
                <a:spcPts val="600"/>
              </a:spcAft>
              <a:buFont typeface="Arial" panose="020B0604020202020204" pitchFamily="34" charset="0"/>
              <a:buChar char="•"/>
            </a:pPr>
            <a:endParaRPr lang="en-US" sz="2000"/>
          </a:p>
          <a:p>
            <a:pPr marL="285750"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cs typeface="Calibri" panose="020F0502020204030204"/>
            </a:endParaRPr>
          </a:p>
        </p:txBody>
      </p:sp>
      <p:pic>
        <p:nvPicPr>
          <p:cNvPr id="7" name="Picture 7" descr="A screenshot of a cell phone&#10;&#10;Description generated with very high confidence">
            <a:extLst>
              <a:ext uri="{FF2B5EF4-FFF2-40B4-BE49-F238E27FC236}">
                <a16:creationId xmlns:a16="http://schemas.microsoft.com/office/drawing/2014/main" id="{4C8E10CD-4E3F-40CD-B6E3-6E6B1C58AA6F}"/>
              </a:ext>
            </a:extLst>
          </p:cNvPr>
          <p:cNvPicPr>
            <a:picLocks noChangeAspect="1"/>
          </p:cNvPicPr>
          <p:nvPr/>
        </p:nvPicPr>
        <p:blipFill>
          <a:blip r:embed="rId2"/>
          <a:stretch>
            <a:fillRect/>
          </a:stretch>
        </p:blipFill>
        <p:spPr>
          <a:xfrm>
            <a:off x="5782390" y="2080622"/>
            <a:ext cx="5571410" cy="2633255"/>
          </a:xfrm>
          <a:prstGeom prst="rect">
            <a:avLst/>
          </a:prstGeom>
        </p:spPr>
      </p:pic>
      <p:sp>
        <p:nvSpPr>
          <p:cNvPr id="3" name="TextBox 2">
            <a:extLst>
              <a:ext uri="{FF2B5EF4-FFF2-40B4-BE49-F238E27FC236}">
                <a16:creationId xmlns:a16="http://schemas.microsoft.com/office/drawing/2014/main" id="{9FA3FCFB-FE7A-4392-8F31-EF53AEBEDED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3"/>
              </a:rPr>
              <a:t>aka.ms/princeton-azure/dataintro</a:t>
            </a:r>
            <a:r>
              <a:rPr lang="en-US">
                <a:cs typeface="Calibri"/>
              </a:rPr>
              <a:t>​</a:t>
            </a:r>
            <a:endParaRPr lang="en-US"/>
          </a:p>
        </p:txBody>
      </p:sp>
    </p:spTree>
    <p:extLst>
      <p:ext uri="{BB962C8B-B14F-4D97-AF65-F5344CB8AC3E}">
        <p14:creationId xmlns:p14="http://schemas.microsoft.com/office/powerpoint/2010/main" val="3415878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Unstructured Data in Azure: Fast Facts</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p:txBody>
          <a:bodyPr vert="horz" lIns="91440" tIns="45720" rIns="91440" bIns="45720" rtlCol="0" anchor="t">
            <a:normAutofit/>
          </a:bodyPr>
          <a:lstStyle/>
          <a:p>
            <a:r>
              <a:rPr lang="en-US" dirty="0">
                <a:cs typeface="Calibri"/>
              </a:rPr>
              <a:t>Storage Account</a:t>
            </a:r>
          </a:p>
          <a:p>
            <a:pPr lvl="1"/>
            <a:r>
              <a:rPr lang="en-US" dirty="0">
                <a:cs typeface="Calibri"/>
              </a:rPr>
              <a:t>Accessible via REST</a:t>
            </a:r>
          </a:p>
          <a:p>
            <a:pPr lvl="1"/>
            <a:r>
              <a:rPr lang="en-US" dirty="0">
                <a:cs typeface="Calibri"/>
              </a:rPr>
              <a:t>Multiple options under one service</a:t>
            </a:r>
            <a:endParaRPr lang="en-US" dirty="0"/>
          </a:p>
          <a:p>
            <a:pPr lvl="2"/>
            <a:r>
              <a:rPr lang="en-US" dirty="0">
                <a:cs typeface="Calibri"/>
              </a:rPr>
              <a:t>Create a cross-platform file share with </a:t>
            </a:r>
            <a:r>
              <a:rPr lang="en-US" b="1" dirty="0">
                <a:cs typeface="Calibri"/>
              </a:rPr>
              <a:t>Files</a:t>
            </a:r>
          </a:p>
          <a:p>
            <a:pPr lvl="2"/>
            <a:r>
              <a:rPr lang="en-US" dirty="0">
                <a:cs typeface="Calibri"/>
              </a:rPr>
              <a:t>Store different files with </a:t>
            </a:r>
            <a:r>
              <a:rPr lang="en-US" b="1" dirty="0">
                <a:cs typeface="Calibri"/>
              </a:rPr>
              <a:t>Blobs </a:t>
            </a:r>
            <a:endParaRPr lang="en-US" dirty="0">
              <a:cs typeface="Calibri"/>
            </a:endParaRPr>
          </a:p>
          <a:p>
            <a:pPr lvl="2"/>
            <a:r>
              <a:rPr lang="en-US" b="1" dirty="0">
                <a:cs typeface="Calibri"/>
              </a:rPr>
              <a:t>Disks </a:t>
            </a:r>
            <a:r>
              <a:rPr lang="en-US" dirty="0">
                <a:cs typeface="Calibri"/>
              </a:rPr>
              <a:t>gives you multiple options for VMs</a:t>
            </a:r>
          </a:p>
          <a:p>
            <a:pPr lvl="2"/>
            <a:r>
              <a:rPr lang="en-US" b="1" dirty="0">
                <a:cs typeface="Calibri"/>
              </a:rPr>
              <a:t>Queues </a:t>
            </a:r>
            <a:r>
              <a:rPr lang="en-US" dirty="0">
                <a:cs typeface="Calibri"/>
              </a:rPr>
              <a:t>are for messaging</a:t>
            </a:r>
          </a:p>
          <a:p>
            <a:r>
              <a:rPr lang="en-US" dirty="0">
                <a:cs typeface="Calibri"/>
              </a:rPr>
              <a:t>Data Lake</a:t>
            </a:r>
          </a:p>
          <a:p>
            <a:pPr lvl="1"/>
            <a:r>
              <a:rPr lang="en-US" dirty="0">
                <a:cs typeface="Calibri"/>
              </a:rPr>
              <a:t>Part of storage account</a:t>
            </a:r>
          </a:p>
          <a:p>
            <a:pPr lvl="1"/>
            <a:r>
              <a:rPr lang="en-US" dirty="0">
                <a:cs typeface="Calibri"/>
              </a:rPr>
              <a:t>Ingest data from many sources, built into a hierarchical file system</a:t>
            </a:r>
          </a:p>
          <a:p>
            <a:pPr lvl="1"/>
            <a:r>
              <a:rPr lang="en-US" dirty="0">
                <a:cs typeface="Calibri"/>
              </a:rPr>
              <a:t>Integration with open source platforms</a:t>
            </a:r>
          </a:p>
          <a:p>
            <a:pPr lvl="1"/>
            <a:endParaRPr lang="en-US">
              <a:cs typeface="Calibri"/>
            </a:endParaRPr>
          </a:p>
          <a:p>
            <a:pPr lvl="1"/>
            <a:endParaRPr lang="en-US">
              <a:cs typeface="Calibri"/>
            </a:endParaRPr>
          </a:p>
          <a:p>
            <a:pPr marL="914400" lvl="2" indent="0">
              <a:buNone/>
            </a:pPr>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003B6A8B-8CE0-41DE-B6B2-4879DD773AEA}"/>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274438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4"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Additional Azure Services for Data</a:t>
            </a:r>
          </a:p>
        </p:txBody>
      </p:sp>
      <p:sp>
        <p:nvSpPr>
          <p:cNvPr id="5"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5" descr="Cloud">
            <a:extLst>
              <a:ext uri="{FF2B5EF4-FFF2-40B4-BE49-F238E27FC236}">
                <a16:creationId xmlns:a16="http://schemas.microsoft.com/office/drawing/2014/main" id="{0CB270CE-24E7-407E-8BF1-FEDBE69B20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3" name="TextBox 2">
            <a:extLst>
              <a:ext uri="{FF2B5EF4-FFF2-40B4-BE49-F238E27FC236}">
                <a16:creationId xmlns:a16="http://schemas.microsoft.com/office/drawing/2014/main" id="{B6822120-B8AB-4AA4-9A43-24056C376C33}"/>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2795898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65838-1C80-9644-BA2E-AF83C1CFEA32}"/>
              </a:ext>
            </a:extLst>
          </p:cNvPr>
          <p:cNvSpPr>
            <a:spLocks noGrp="1"/>
          </p:cNvSpPr>
          <p:nvPr>
            <p:ph type="title"/>
          </p:nvPr>
        </p:nvSpPr>
        <p:spPr>
          <a:xfrm>
            <a:off x="588263" y="382044"/>
            <a:ext cx="11018520" cy="677108"/>
          </a:xfrm>
        </p:spPr>
        <p:txBody>
          <a:bodyPr/>
          <a:lstStyle/>
          <a:p>
            <a:r>
              <a:rPr lang="en-US" sz="4400" dirty="0">
                <a:latin typeface="Calibri Light"/>
                <a:cs typeface="Segoe UI"/>
              </a:rPr>
              <a:t>Azure Data Factory</a:t>
            </a:r>
          </a:p>
        </p:txBody>
      </p:sp>
      <p:sp>
        <p:nvSpPr>
          <p:cNvPr id="3" name="Text Placeholder 2">
            <a:extLst>
              <a:ext uri="{FF2B5EF4-FFF2-40B4-BE49-F238E27FC236}">
                <a16:creationId xmlns:a16="http://schemas.microsoft.com/office/drawing/2014/main" id="{21309D81-C88F-4643-BA85-8D310421D050}"/>
              </a:ext>
            </a:extLst>
          </p:cNvPr>
          <p:cNvSpPr>
            <a:spLocks noGrp="1"/>
          </p:cNvSpPr>
          <p:nvPr>
            <p:ph type="body" sz="quarter" idx="10"/>
          </p:nvPr>
        </p:nvSpPr>
        <p:spPr>
          <a:xfrm>
            <a:off x="321153" y="4327286"/>
            <a:ext cx="11018520" cy="1908215"/>
          </a:xfrm>
        </p:spPr>
        <p:txBody>
          <a:bodyPr/>
          <a:lstStyle/>
          <a:p>
            <a:pPr marL="0" indent="0">
              <a:buNone/>
            </a:pPr>
            <a:r>
              <a:rPr lang="en-US"/>
              <a:t>Hybrid data integration at a global scale</a:t>
            </a:r>
          </a:p>
          <a:p>
            <a:pPr lvl="1"/>
            <a:r>
              <a:rPr lang="en-US"/>
              <a:t>Create, schedule, and monitor data pipelines</a:t>
            </a:r>
          </a:p>
          <a:p>
            <a:pPr lvl="1"/>
            <a:r>
              <a:rPr lang="en-US"/>
              <a:t>Fully managed ETL service in the cloud</a:t>
            </a:r>
          </a:p>
          <a:p>
            <a:pPr lvl="1"/>
            <a:r>
              <a:rPr lang="en-US"/>
              <a:t>Accelerate your data integration with multiple native connectors</a:t>
            </a:r>
          </a:p>
          <a:p>
            <a:pPr marL="228600" lvl="1" indent="0">
              <a:buNone/>
            </a:pPr>
            <a:endParaRPr lang="en-US"/>
          </a:p>
        </p:txBody>
      </p:sp>
      <p:grpSp>
        <p:nvGrpSpPr>
          <p:cNvPr id="5" name="Group 4">
            <a:extLst>
              <a:ext uri="{FF2B5EF4-FFF2-40B4-BE49-F238E27FC236}">
                <a16:creationId xmlns:a16="http://schemas.microsoft.com/office/drawing/2014/main" id="{FC9443B0-41AE-42C4-9FA1-AB3960A7047F}"/>
              </a:ext>
            </a:extLst>
          </p:cNvPr>
          <p:cNvGrpSpPr/>
          <p:nvPr/>
        </p:nvGrpSpPr>
        <p:grpSpPr>
          <a:xfrm>
            <a:off x="315385" y="1254651"/>
            <a:ext cx="11678776" cy="2840164"/>
            <a:chOff x="2788741" y="4779069"/>
            <a:chExt cx="7794560" cy="2159211"/>
          </a:xfrm>
        </p:grpSpPr>
        <p:sp>
          <p:nvSpPr>
            <p:cNvPr id="6" name="Freeform 106">
              <a:extLst>
                <a:ext uri="{FF2B5EF4-FFF2-40B4-BE49-F238E27FC236}">
                  <a16:creationId xmlns:a16="http://schemas.microsoft.com/office/drawing/2014/main" id="{563763CD-F9EA-4B4D-BA0A-AE6FC4C7B198}"/>
                </a:ext>
              </a:extLst>
            </p:cNvPr>
            <p:cNvSpPr>
              <a:spLocks noEditPoints="1"/>
            </p:cNvSpPr>
            <p:nvPr/>
          </p:nvSpPr>
          <p:spPr bwMode="auto">
            <a:xfrm rot="291151">
              <a:off x="2896850" y="5362834"/>
              <a:ext cx="490609" cy="509955"/>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0C0"/>
            </a:solidFill>
            <a:ln>
              <a:noFill/>
            </a:ln>
          </p:spPr>
          <p:txBody>
            <a:bodyPr vert="horz" wrap="square" lIns="91388" tIns="45694" rIns="91388" bIns="45694" numCol="1" anchor="b" anchorCtr="0" compatLnSpc="1">
              <a:prstTxWarp prst="textNoShape">
                <a:avLst/>
              </a:prstTxWarp>
            </a:bodyPr>
            <a:lstStyle/>
            <a:p>
              <a:pPr defTabSz="931972"/>
              <a:r>
                <a:rPr lang="en-US" sz="1200">
                  <a:solidFill>
                    <a:srgbClr val="FFFFFF"/>
                  </a:solidFill>
                  <a:latin typeface="Segoe UI"/>
                  <a:ea typeface="MS PGothic" charset="0"/>
                </a:rPr>
                <a:t>No SQL</a:t>
              </a:r>
            </a:p>
          </p:txBody>
        </p:sp>
        <p:sp>
          <p:nvSpPr>
            <p:cNvPr id="7" name="Rectangle 6">
              <a:extLst>
                <a:ext uri="{FF2B5EF4-FFF2-40B4-BE49-F238E27FC236}">
                  <a16:creationId xmlns:a16="http://schemas.microsoft.com/office/drawing/2014/main" id="{75D68B27-5B9E-478F-AB1B-EAFD0E45BF62}"/>
                </a:ext>
              </a:extLst>
            </p:cNvPr>
            <p:cNvSpPr/>
            <p:nvPr/>
          </p:nvSpPr>
          <p:spPr bwMode="auto">
            <a:xfrm flipH="1">
              <a:off x="2938773" y="6596312"/>
              <a:ext cx="46629" cy="24343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A3F37F4-AF67-47ED-AD5F-5998144995A8}"/>
                </a:ext>
              </a:extLst>
            </p:cNvPr>
            <p:cNvSpPr/>
            <p:nvPr/>
          </p:nvSpPr>
          <p:spPr bwMode="auto">
            <a:xfrm>
              <a:off x="4616423" y="5796274"/>
              <a:ext cx="400882" cy="466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B77CB36D-3D5B-407D-B5CD-1425FD18E8EB}"/>
                </a:ext>
              </a:extLst>
            </p:cNvPr>
            <p:cNvGrpSpPr/>
            <p:nvPr/>
          </p:nvGrpSpPr>
          <p:grpSpPr>
            <a:xfrm rot="749691">
              <a:off x="2788741" y="5709649"/>
              <a:ext cx="2096299" cy="1022733"/>
              <a:chOff x="4181636" y="4451168"/>
              <a:chExt cx="3370987" cy="1545995"/>
            </a:xfrm>
          </p:grpSpPr>
          <p:sp>
            <p:nvSpPr>
              <p:cNvPr id="102" name="Oval 101">
                <a:extLst>
                  <a:ext uri="{FF2B5EF4-FFF2-40B4-BE49-F238E27FC236}">
                    <a16:creationId xmlns:a16="http://schemas.microsoft.com/office/drawing/2014/main" id="{7C785D30-1B55-45EA-82DE-F2AD60B13349}"/>
                  </a:ext>
                </a:extLst>
              </p:cNvPr>
              <p:cNvSpPr/>
              <p:nvPr/>
            </p:nvSpPr>
            <p:spPr bwMode="auto">
              <a:xfrm>
                <a:off x="6999122" y="4451168"/>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4A32E9D5-A049-4F0C-BF77-5E16B7DA69BE}"/>
                  </a:ext>
                </a:extLst>
              </p:cNvPr>
              <p:cNvSpPr/>
              <p:nvPr/>
            </p:nvSpPr>
            <p:spPr bwMode="auto">
              <a:xfrm>
                <a:off x="4351107" y="5612512"/>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4" name="Rounded Rectangle 104">
                <a:extLst>
                  <a:ext uri="{FF2B5EF4-FFF2-40B4-BE49-F238E27FC236}">
                    <a16:creationId xmlns:a16="http://schemas.microsoft.com/office/drawing/2014/main" id="{ABE16B60-1AED-4E47-9F69-77990DEE47C6}"/>
                  </a:ext>
                </a:extLst>
              </p:cNvPr>
              <p:cNvSpPr/>
              <p:nvPr/>
            </p:nvSpPr>
            <p:spPr bwMode="auto">
              <a:xfrm rot="20061992">
                <a:off x="4181636" y="5001302"/>
                <a:ext cx="3370987" cy="438468"/>
              </a:xfrm>
              <a:prstGeom prst="roundRect">
                <a:avLst>
                  <a:gd name="adj" fmla="val 50000"/>
                </a:avLst>
              </a:prstGeom>
              <a:no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4CE9C68-5376-4DD4-B47F-DE76FCD651E6}"/>
                  </a:ext>
                </a:extLst>
              </p:cNvPr>
              <p:cNvSpPr/>
              <p:nvPr/>
            </p:nvSpPr>
            <p:spPr bwMode="auto">
              <a:xfrm>
                <a:off x="4416829" y="5678235"/>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EDAA47C4-33A9-4679-85E3-743235A22995}"/>
                  </a:ext>
                </a:extLst>
              </p:cNvPr>
              <p:cNvSpPr/>
              <p:nvPr/>
            </p:nvSpPr>
            <p:spPr bwMode="auto">
              <a:xfrm>
                <a:off x="7064846" y="4516889"/>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sp>
          <p:nvSpPr>
            <p:cNvPr id="10" name="Freeform 106">
              <a:extLst>
                <a:ext uri="{FF2B5EF4-FFF2-40B4-BE49-F238E27FC236}">
                  <a16:creationId xmlns:a16="http://schemas.microsoft.com/office/drawing/2014/main" id="{636929BB-7F8F-4980-A73E-EF2F8999CEA2}"/>
                </a:ext>
              </a:extLst>
            </p:cNvPr>
            <p:cNvSpPr>
              <a:spLocks noEditPoints="1"/>
            </p:cNvSpPr>
            <p:nvPr/>
          </p:nvSpPr>
          <p:spPr bwMode="auto">
            <a:xfrm rot="20740789">
              <a:off x="2857389" y="5832692"/>
              <a:ext cx="420057" cy="46372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ctr" anchorCtr="0" compatLnSpc="1">
              <a:prstTxWarp prst="textNoShape">
                <a:avLst/>
              </a:prstTxWarp>
            </a:bodyPr>
            <a:lstStyle/>
            <a:p>
              <a:pPr defTabSz="931972"/>
              <a:r>
                <a:rPr lang="en-US" sz="1425">
                  <a:solidFill>
                    <a:srgbClr val="FFFFFF"/>
                  </a:solidFill>
                  <a:latin typeface="Segoe UI"/>
                  <a:ea typeface="MS PGothic" charset="0"/>
                </a:rPr>
                <a:t>DB</a:t>
              </a:r>
            </a:p>
          </p:txBody>
        </p:sp>
        <p:sp>
          <p:nvSpPr>
            <p:cNvPr id="11" name="Freeform 106">
              <a:extLst>
                <a:ext uri="{FF2B5EF4-FFF2-40B4-BE49-F238E27FC236}">
                  <a16:creationId xmlns:a16="http://schemas.microsoft.com/office/drawing/2014/main" id="{EE37A0C9-38F7-4F5A-A7E8-F89202C6A703}"/>
                </a:ext>
              </a:extLst>
            </p:cNvPr>
            <p:cNvSpPr>
              <a:spLocks noEditPoints="1"/>
            </p:cNvSpPr>
            <p:nvPr/>
          </p:nvSpPr>
          <p:spPr bwMode="auto">
            <a:xfrm rot="1717901">
              <a:off x="4613732" y="5285654"/>
              <a:ext cx="358430" cy="42202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lumMod val="50000"/>
                <a:lumOff val="50000"/>
              </a:schemeClr>
            </a:solidFill>
            <a:ln>
              <a:noFill/>
            </a:ln>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nvGrpSpPr>
            <p:cNvPr id="12" name="Group 11">
              <a:extLst>
                <a:ext uri="{FF2B5EF4-FFF2-40B4-BE49-F238E27FC236}">
                  <a16:creationId xmlns:a16="http://schemas.microsoft.com/office/drawing/2014/main" id="{610D2EDA-9983-432B-A1F7-C28EDE232D02}"/>
                </a:ext>
              </a:extLst>
            </p:cNvPr>
            <p:cNvGrpSpPr/>
            <p:nvPr/>
          </p:nvGrpSpPr>
          <p:grpSpPr>
            <a:xfrm rot="177030">
              <a:off x="3764791" y="4869676"/>
              <a:ext cx="959864" cy="1065136"/>
              <a:chOff x="5420606" y="3679717"/>
              <a:chExt cx="966788" cy="1144195"/>
            </a:xfrm>
          </p:grpSpPr>
          <p:sp>
            <p:nvSpPr>
              <p:cNvPr id="63" name="Oval 62">
                <a:extLst>
                  <a:ext uri="{FF2B5EF4-FFF2-40B4-BE49-F238E27FC236}">
                    <a16:creationId xmlns:a16="http://schemas.microsoft.com/office/drawing/2014/main" id="{1F2F9063-94FE-4BB0-A50B-B9340C4FC757}"/>
                  </a:ext>
                </a:extLst>
              </p:cNvPr>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nvGrpSpPr>
              <p:cNvPr id="64" name="Group 63">
                <a:extLst>
                  <a:ext uri="{FF2B5EF4-FFF2-40B4-BE49-F238E27FC236}">
                    <a16:creationId xmlns:a16="http://schemas.microsoft.com/office/drawing/2014/main" id="{E554D81A-8FCD-4D58-B6AC-CDF42475B565}"/>
                  </a:ext>
                </a:extLst>
              </p:cNvPr>
              <p:cNvGrpSpPr/>
              <p:nvPr/>
            </p:nvGrpSpPr>
            <p:grpSpPr>
              <a:xfrm>
                <a:off x="5420606" y="3679717"/>
                <a:ext cx="966788" cy="1144195"/>
                <a:chOff x="4935498" y="3831862"/>
                <a:chExt cx="966788" cy="1144195"/>
              </a:xfrm>
            </p:grpSpPr>
            <p:grpSp>
              <p:nvGrpSpPr>
                <p:cNvPr id="65" name="Group 64">
                  <a:extLst>
                    <a:ext uri="{FF2B5EF4-FFF2-40B4-BE49-F238E27FC236}">
                      <a16:creationId xmlns:a16="http://schemas.microsoft.com/office/drawing/2014/main" id="{7831D198-E660-4BD3-A212-C3DD9076E2E8}"/>
                    </a:ext>
                  </a:extLst>
                </p:cNvPr>
                <p:cNvGrpSpPr/>
                <p:nvPr/>
              </p:nvGrpSpPr>
              <p:grpSpPr>
                <a:xfrm rot="20627790">
                  <a:off x="5002089" y="4502089"/>
                  <a:ext cx="423651" cy="473968"/>
                  <a:chOff x="10224193" y="2672167"/>
                  <a:chExt cx="267682" cy="328378"/>
                </a:xfrm>
              </p:grpSpPr>
              <p:sp>
                <p:nvSpPr>
                  <p:cNvPr id="97" name="Freeform 32">
                    <a:extLst>
                      <a:ext uri="{FF2B5EF4-FFF2-40B4-BE49-F238E27FC236}">
                        <a16:creationId xmlns:a16="http://schemas.microsoft.com/office/drawing/2014/main" id="{E96B7497-495D-435E-8343-EA0362CB1A34}"/>
                      </a:ext>
                    </a:extLst>
                  </p:cNvPr>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98" name="Freeform 33">
                    <a:extLst>
                      <a:ext uri="{FF2B5EF4-FFF2-40B4-BE49-F238E27FC236}">
                        <a16:creationId xmlns:a16="http://schemas.microsoft.com/office/drawing/2014/main" id="{03FC0E95-B63C-4728-B2B7-F7D2D38499D4}"/>
                      </a:ext>
                    </a:extLst>
                  </p:cNvPr>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99" name="Freeform 34">
                    <a:extLst>
                      <a:ext uri="{FF2B5EF4-FFF2-40B4-BE49-F238E27FC236}">
                        <a16:creationId xmlns:a16="http://schemas.microsoft.com/office/drawing/2014/main" id="{E3D24D3C-5081-42ED-904B-F18F49DF9E68}"/>
                      </a:ext>
                    </a:extLst>
                  </p:cNvPr>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00" name="Freeform 35">
                    <a:extLst>
                      <a:ext uri="{FF2B5EF4-FFF2-40B4-BE49-F238E27FC236}">
                        <a16:creationId xmlns:a16="http://schemas.microsoft.com/office/drawing/2014/main" id="{97F05F9A-3A7C-4599-A6C1-822BF6068098}"/>
                      </a:ext>
                    </a:extLst>
                  </p:cNvPr>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01" name="Freeform 36">
                    <a:extLst>
                      <a:ext uri="{FF2B5EF4-FFF2-40B4-BE49-F238E27FC236}">
                        <a16:creationId xmlns:a16="http://schemas.microsoft.com/office/drawing/2014/main" id="{6E039F88-DB7D-44CC-8E5F-D131DA98E7C2}"/>
                      </a:ext>
                    </a:extLst>
                  </p:cNvPr>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sp>
              <p:nvSpPr>
                <p:cNvPr id="66" name="Freeform 106">
                  <a:extLst>
                    <a:ext uri="{FF2B5EF4-FFF2-40B4-BE49-F238E27FC236}">
                      <a16:creationId xmlns:a16="http://schemas.microsoft.com/office/drawing/2014/main" id="{8D967AB3-ACA2-4429-8294-8B5916113B1C}"/>
                    </a:ext>
                  </a:extLst>
                </p:cNvPr>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p:spPr>
              <p:txBody>
                <a:bodyPr vert="horz" wrap="square" lIns="0" tIns="0" rIns="0" bIns="0" numCol="1" anchor="ctr" anchorCtr="0" compatLnSpc="1">
                  <a:prstTxWarp prst="textNoShape">
                    <a:avLst/>
                  </a:prstTxWarp>
                </a:bodyPr>
                <a:lstStyle/>
                <a:p>
                  <a:pPr defTabSz="931972"/>
                  <a:r>
                    <a:rPr lang="en-US" sz="1425">
                      <a:solidFill>
                        <a:srgbClr val="FFFFFF"/>
                      </a:solidFill>
                      <a:latin typeface="Segoe UI"/>
                      <a:ea typeface="MS PGothic" charset="0"/>
                    </a:rPr>
                    <a:t>Blob</a:t>
                  </a:r>
                </a:p>
              </p:txBody>
            </p:sp>
            <p:grpSp>
              <p:nvGrpSpPr>
                <p:cNvPr id="67" name="Group 4">
                  <a:extLst>
                    <a:ext uri="{FF2B5EF4-FFF2-40B4-BE49-F238E27FC236}">
                      <a16:creationId xmlns:a16="http://schemas.microsoft.com/office/drawing/2014/main" id="{CCB73C22-2F4D-4254-A7EF-B4014A19D3D9}"/>
                    </a:ext>
                  </a:extLst>
                </p:cNvPr>
                <p:cNvGrpSpPr>
                  <a:grpSpLocks noChangeAspect="1"/>
                </p:cNvGrpSpPr>
                <p:nvPr/>
              </p:nvGrpSpPr>
              <p:grpSpPr bwMode="auto">
                <a:xfrm rot="20571841">
                  <a:off x="4935498" y="3831862"/>
                  <a:ext cx="966788" cy="541338"/>
                  <a:chOff x="3438" y="2630"/>
                  <a:chExt cx="609" cy="341"/>
                </a:xfrm>
              </p:grpSpPr>
              <p:sp>
                <p:nvSpPr>
                  <p:cNvPr id="68" name="AutoShape 3">
                    <a:extLst>
                      <a:ext uri="{FF2B5EF4-FFF2-40B4-BE49-F238E27FC236}">
                        <a16:creationId xmlns:a16="http://schemas.microsoft.com/office/drawing/2014/main" id="{762D5D33-7F05-46C9-9A6C-15C768000065}"/>
                      </a:ext>
                    </a:extLst>
                  </p:cNvPr>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69" name="Freeform 5">
                    <a:extLst>
                      <a:ext uri="{FF2B5EF4-FFF2-40B4-BE49-F238E27FC236}">
                        <a16:creationId xmlns:a16="http://schemas.microsoft.com/office/drawing/2014/main" id="{50E1441A-FABC-4335-A4A7-DC202E6788C4}"/>
                      </a:ext>
                    </a:extLst>
                  </p:cNvPr>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0" name="Freeform 6">
                    <a:extLst>
                      <a:ext uri="{FF2B5EF4-FFF2-40B4-BE49-F238E27FC236}">
                        <a16:creationId xmlns:a16="http://schemas.microsoft.com/office/drawing/2014/main" id="{C52709DB-C4B8-43BB-84F5-4686E9CEDBFC}"/>
                      </a:ext>
                    </a:extLst>
                  </p:cNvPr>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1" name="Freeform 7">
                    <a:extLst>
                      <a:ext uri="{FF2B5EF4-FFF2-40B4-BE49-F238E27FC236}">
                        <a16:creationId xmlns:a16="http://schemas.microsoft.com/office/drawing/2014/main" id="{C19307D6-230E-4B62-80C1-492EF814FBC3}"/>
                      </a:ext>
                    </a:extLst>
                  </p:cNvPr>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92D050"/>
                      </a:solidFill>
                      <a:latin typeface="Segoe UI"/>
                      <a:ea typeface="MS PGothic" charset="0"/>
                    </a:endParaRPr>
                  </a:p>
                </p:txBody>
              </p:sp>
              <p:sp>
                <p:nvSpPr>
                  <p:cNvPr id="72" name="Freeform 8">
                    <a:extLst>
                      <a:ext uri="{FF2B5EF4-FFF2-40B4-BE49-F238E27FC236}">
                        <a16:creationId xmlns:a16="http://schemas.microsoft.com/office/drawing/2014/main" id="{951914A8-DF02-4FCB-8613-171CB04EF6DC}"/>
                      </a:ext>
                    </a:extLst>
                  </p:cNvPr>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3" name="Freeform 9">
                    <a:extLst>
                      <a:ext uri="{FF2B5EF4-FFF2-40B4-BE49-F238E27FC236}">
                        <a16:creationId xmlns:a16="http://schemas.microsoft.com/office/drawing/2014/main" id="{0B967BC9-2BEE-409E-955F-69B7ED8C40D1}"/>
                      </a:ext>
                    </a:extLst>
                  </p:cNvPr>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4" name="Freeform 10">
                    <a:extLst>
                      <a:ext uri="{FF2B5EF4-FFF2-40B4-BE49-F238E27FC236}">
                        <a16:creationId xmlns:a16="http://schemas.microsoft.com/office/drawing/2014/main" id="{3037545E-F72C-4E37-A59E-5DE86B5E6E58}"/>
                      </a:ext>
                    </a:extLst>
                  </p:cNvPr>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5" name="Freeform 11">
                    <a:extLst>
                      <a:ext uri="{FF2B5EF4-FFF2-40B4-BE49-F238E27FC236}">
                        <a16:creationId xmlns:a16="http://schemas.microsoft.com/office/drawing/2014/main" id="{5898722E-6FBD-41D1-9400-B4F9DC1EBC55}"/>
                      </a:ext>
                    </a:extLst>
                  </p:cNvPr>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6" name="Freeform 12">
                    <a:extLst>
                      <a:ext uri="{FF2B5EF4-FFF2-40B4-BE49-F238E27FC236}">
                        <a16:creationId xmlns:a16="http://schemas.microsoft.com/office/drawing/2014/main" id="{CD4B3CAF-6178-43AB-9AF5-E1D1583918F5}"/>
                      </a:ext>
                    </a:extLst>
                  </p:cNvPr>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7" name="Freeform 13">
                    <a:extLst>
                      <a:ext uri="{FF2B5EF4-FFF2-40B4-BE49-F238E27FC236}">
                        <a16:creationId xmlns:a16="http://schemas.microsoft.com/office/drawing/2014/main" id="{9F99B7E5-BE12-4A57-8379-144A356A59DB}"/>
                      </a:ext>
                    </a:extLst>
                  </p:cNvPr>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8" name="Freeform 14">
                    <a:extLst>
                      <a:ext uri="{FF2B5EF4-FFF2-40B4-BE49-F238E27FC236}">
                        <a16:creationId xmlns:a16="http://schemas.microsoft.com/office/drawing/2014/main" id="{E6850C38-3956-4FBC-8C5D-C2CAC4BAA0C2}"/>
                      </a:ext>
                    </a:extLst>
                  </p:cNvPr>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79" name="Freeform 15">
                    <a:extLst>
                      <a:ext uri="{FF2B5EF4-FFF2-40B4-BE49-F238E27FC236}">
                        <a16:creationId xmlns:a16="http://schemas.microsoft.com/office/drawing/2014/main" id="{61965316-6F44-42E6-B986-7BBFEAA934BB}"/>
                      </a:ext>
                    </a:extLst>
                  </p:cNvPr>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0" name="Freeform 16">
                    <a:extLst>
                      <a:ext uri="{FF2B5EF4-FFF2-40B4-BE49-F238E27FC236}">
                        <a16:creationId xmlns:a16="http://schemas.microsoft.com/office/drawing/2014/main" id="{7F61BC8D-BDA9-4390-AE10-A305E6089A7D}"/>
                      </a:ext>
                    </a:extLst>
                  </p:cNvPr>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92D050"/>
                      </a:solidFill>
                      <a:latin typeface="Segoe UI"/>
                      <a:ea typeface="MS PGothic" charset="0"/>
                    </a:endParaRPr>
                  </a:p>
                </p:txBody>
              </p:sp>
              <p:sp>
                <p:nvSpPr>
                  <p:cNvPr id="81" name="Freeform 21">
                    <a:extLst>
                      <a:ext uri="{FF2B5EF4-FFF2-40B4-BE49-F238E27FC236}">
                        <a16:creationId xmlns:a16="http://schemas.microsoft.com/office/drawing/2014/main" id="{2712CC82-EFC9-4673-A36F-4F60B38A8F01}"/>
                      </a:ext>
                    </a:extLst>
                  </p:cNvPr>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2" name="Freeform 22">
                    <a:extLst>
                      <a:ext uri="{FF2B5EF4-FFF2-40B4-BE49-F238E27FC236}">
                        <a16:creationId xmlns:a16="http://schemas.microsoft.com/office/drawing/2014/main" id="{93351165-BD33-4A91-8679-FDD26C3FA4F0}"/>
                      </a:ext>
                    </a:extLst>
                  </p:cNvPr>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3" name="Freeform 23">
                    <a:extLst>
                      <a:ext uri="{FF2B5EF4-FFF2-40B4-BE49-F238E27FC236}">
                        <a16:creationId xmlns:a16="http://schemas.microsoft.com/office/drawing/2014/main" id="{3C6BBEA7-E711-47D0-8C10-3A7855A8A90A}"/>
                      </a:ext>
                    </a:extLst>
                  </p:cNvPr>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4" name="Freeform 24">
                    <a:extLst>
                      <a:ext uri="{FF2B5EF4-FFF2-40B4-BE49-F238E27FC236}">
                        <a16:creationId xmlns:a16="http://schemas.microsoft.com/office/drawing/2014/main" id="{571211A3-4585-4DE7-A8D9-D498C45DF262}"/>
                      </a:ext>
                    </a:extLst>
                  </p:cNvPr>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5" name="Freeform 25">
                    <a:extLst>
                      <a:ext uri="{FF2B5EF4-FFF2-40B4-BE49-F238E27FC236}">
                        <a16:creationId xmlns:a16="http://schemas.microsoft.com/office/drawing/2014/main" id="{6177BCD1-BC95-4A19-9E92-ECC7D97A03EA}"/>
                      </a:ext>
                    </a:extLst>
                  </p:cNvPr>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6" name="Freeform 26">
                    <a:extLst>
                      <a:ext uri="{FF2B5EF4-FFF2-40B4-BE49-F238E27FC236}">
                        <a16:creationId xmlns:a16="http://schemas.microsoft.com/office/drawing/2014/main" id="{C522B413-16B8-49CA-8251-0AA0A18B521A}"/>
                      </a:ext>
                    </a:extLst>
                  </p:cNvPr>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7" name="Freeform 27">
                    <a:extLst>
                      <a:ext uri="{FF2B5EF4-FFF2-40B4-BE49-F238E27FC236}">
                        <a16:creationId xmlns:a16="http://schemas.microsoft.com/office/drawing/2014/main" id="{77650A01-9559-472A-9BF4-D923FAFAA5F6}"/>
                      </a:ext>
                    </a:extLst>
                  </p:cNvPr>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8" name="Freeform 28">
                    <a:extLst>
                      <a:ext uri="{FF2B5EF4-FFF2-40B4-BE49-F238E27FC236}">
                        <a16:creationId xmlns:a16="http://schemas.microsoft.com/office/drawing/2014/main" id="{459477A9-06FB-4418-BFA0-30F0FB83ACC4}"/>
                      </a:ext>
                    </a:extLst>
                  </p:cNvPr>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89" name="Freeform 29">
                    <a:extLst>
                      <a:ext uri="{FF2B5EF4-FFF2-40B4-BE49-F238E27FC236}">
                        <a16:creationId xmlns:a16="http://schemas.microsoft.com/office/drawing/2014/main" id="{D6C1232A-6BC3-4120-AD77-25B3FB4190FB}"/>
                      </a:ext>
                    </a:extLst>
                  </p:cNvPr>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0" name="Freeform 30">
                    <a:extLst>
                      <a:ext uri="{FF2B5EF4-FFF2-40B4-BE49-F238E27FC236}">
                        <a16:creationId xmlns:a16="http://schemas.microsoft.com/office/drawing/2014/main" id="{947F388F-410F-44DE-BE22-D776F55A8E6F}"/>
                      </a:ext>
                    </a:extLst>
                  </p:cNvPr>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1" name="Freeform 31">
                    <a:extLst>
                      <a:ext uri="{FF2B5EF4-FFF2-40B4-BE49-F238E27FC236}">
                        <a16:creationId xmlns:a16="http://schemas.microsoft.com/office/drawing/2014/main" id="{8BEBAEFB-3873-4FB7-B107-6F4B8B44F2D2}"/>
                      </a:ext>
                    </a:extLst>
                  </p:cNvPr>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2" name="Freeform 32">
                    <a:extLst>
                      <a:ext uri="{FF2B5EF4-FFF2-40B4-BE49-F238E27FC236}">
                        <a16:creationId xmlns:a16="http://schemas.microsoft.com/office/drawing/2014/main" id="{2FA61FA1-F756-437B-BA04-F4DD7A3F6BDD}"/>
                      </a:ext>
                    </a:extLst>
                  </p:cNvPr>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3" name="Freeform 33">
                    <a:extLst>
                      <a:ext uri="{FF2B5EF4-FFF2-40B4-BE49-F238E27FC236}">
                        <a16:creationId xmlns:a16="http://schemas.microsoft.com/office/drawing/2014/main" id="{43FC6933-3D58-4584-824E-412D8AD1FEDC}"/>
                      </a:ext>
                    </a:extLst>
                  </p:cNvPr>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4" name="Freeform 34">
                    <a:extLst>
                      <a:ext uri="{FF2B5EF4-FFF2-40B4-BE49-F238E27FC236}">
                        <a16:creationId xmlns:a16="http://schemas.microsoft.com/office/drawing/2014/main" id="{419404DA-31CB-4734-958A-AEF66CBED9C9}"/>
                      </a:ext>
                    </a:extLst>
                  </p:cNvPr>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5" name="Freeform 35">
                    <a:extLst>
                      <a:ext uri="{FF2B5EF4-FFF2-40B4-BE49-F238E27FC236}">
                        <a16:creationId xmlns:a16="http://schemas.microsoft.com/office/drawing/2014/main" id="{F0245C09-5A5A-42C5-802B-5AEBFEDACC7D}"/>
                      </a:ext>
                    </a:extLst>
                  </p:cNvPr>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sp>
                <p:nvSpPr>
                  <p:cNvPr id="96" name="Freeform 36">
                    <a:extLst>
                      <a:ext uri="{FF2B5EF4-FFF2-40B4-BE49-F238E27FC236}">
                        <a16:creationId xmlns:a16="http://schemas.microsoft.com/office/drawing/2014/main" id="{BF26FBE2-E8C0-4037-A624-5FC7F811B989}"/>
                      </a:ext>
                    </a:extLst>
                  </p:cNvPr>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09" rIns="93220" bIns="46609" numCol="1" anchor="t" anchorCtr="0" compatLnSpc="1">
                    <a:prstTxWarp prst="textNoShape">
                      <a:avLst/>
                    </a:prstTxWarp>
                  </a:bodyPr>
                  <a:lstStyle/>
                  <a:p>
                    <a:pPr defTabSz="914016"/>
                    <a:endParaRPr lang="en-US" sz="2448">
                      <a:solidFill>
                        <a:srgbClr val="FFFFFF"/>
                      </a:solidFill>
                      <a:latin typeface="Segoe UI"/>
                      <a:ea typeface="MS PGothic" charset="0"/>
                    </a:endParaRPr>
                  </a:p>
                </p:txBody>
              </p:sp>
            </p:grpSp>
          </p:grpSp>
        </p:grpSp>
        <p:sp>
          <p:nvSpPr>
            <p:cNvPr id="13" name="Rectangle 33">
              <a:extLst>
                <a:ext uri="{FF2B5EF4-FFF2-40B4-BE49-F238E27FC236}">
                  <a16:creationId xmlns:a16="http://schemas.microsoft.com/office/drawing/2014/main" id="{5C2849E0-3D9D-4116-8D9B-34DD80AADD39}"/>
                </a:ext>
              </a:extLst>
            </p:cNvPr>
            <p:cNvSpPr>
              <a:spLocks noChangeArrowheads="1"/>
            </p:cNvSpPr>
            <p:nvPr/>
          </p:nvSpPr>
          <p:spPr bwMode="auto">
            <a:xfrm>
              <a:off x="4859115" y="5132725"/>
              <a:ext cx="1966012" cy="1737957"/>
            </a:xfrm>
            <a:prstGeom prst="rect">
              <a:avLst/>
            </a:prstGeom>
            <a:solidFill>
              <a:srgbClr val="00A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4" name="Rectangle 34">
              <a:extLst>
                <a:ext uri="{FF2B5EF4-FFF2-40B4-BE49-F238E27FC236}">
                  <a16:creationId xmlns:a16="http://schemas.microsoft.com/office/drawing/2014/main" id="{B3DC0F45-53A1-4392-8D59-FD38CF0F6CBC}"/>
                </a:ext>
              </a:extLst>
            </p:cNvPr>
            <p:cNvSpPr>
              <a:spLocks noChangeArrowheads="1"/>
            </p:cNvSpPr>
            <p:nvPr/>
          </p:nvSpPr>
          <p:spPr bwMode="auto">
            <a:xfrm>
              <a:off x="4765924" y="5092868"/>
              <a:ext cx="2158406" cy="4115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5" name="Rectangle 35">
              <a:extLst>
                <a:ext uri="{FF2B5EF4-FFF2-40B4-BE49-F238E27FC236}">
                  <a16:creationId xmlns:a16="http://schemas.microsoft.com/office/drawing/2014/main" id="{3BC48780-59F9-4C5D-9121-9462E3D45317}"/>
                </a:ext>
              </a:extLst>
            </p:cNvPr>
            <p:cNvSpPr>
              <a:spLocks noChangeArrowheads="1"/>
            </p:cNvSpPr>
            <p:nvPr/>
          </p:nvSpPr>
          <p:spPr bwMode="auto">
            <a:xfrm>
              <a:off x="5921156"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6" name="Rectangle 36">
              <a:extLst>
                <a:ext uri="{FF2B5EF4-FFF2-40B4-BE49-F238E27FC236}">
                  <a16:creationId xmlns:a16="http://schemas.microsoft.com/office/drawing/2014/main" id="{8DCF2F95-1CA9-412C-9B43-CEBB0291A5C4}"/>
                </a:ext>
              </a:extLst>
            </p:cNvPr>
            <p:cNvSpPr>
              <a:spLocks noChangeArrowheads="1"/>
            </p:cNvSpPr>
            <p:nvPr/>
          </p:nvSpPr>
          <p:spPr bwMode="auto">
            <a:xfrm>
              <a:off x="5479253"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7" name="Rectangle 40">
              <a:extLst>
                <a:ext uri="{FF2B5EF4-FFF2-40B4-BE49-F238E27FC236}">
                  <a16:creationId xmlns:a16="http://schemas.microsoft.com/office/drawing/2014/main" id="{73EEC150-4C39-43B7-AAAF-A396AD85BBF6}"/>
                </a:ext>
              </a:extLst>
            </p:cNvPr>
            <p:cNvSpPr>
              <a:spLocks noChangeArrowheads="1"/>
            </p:cNvSpPr>
            <p:nvPr/>
          </p:nvSpPr>
          <p:spPr bwMode="auto">
            <a:xfrm>
              <a:off x="5072555" y="5860904"/>
              <a:ext cx="1584232"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C#</a:t>
              </a:r>
            </a:p>
          </p:txBody>
        </p:sp>
        <p:sp>
          <p:nvSpPr>
            <p:cNvPr id="18" name="Rectangle 35">
              <a:extLst>
                <a:ext uri="{FF2B5EF4-FFF2-40B4-BE49-F238E27FC236}">
                  <a16:creationId xmlns:a16="http://schemas.microsoft.com/office/drawing/2014/main" id="{978973DD-C6BB-417B-BBB3-A88BF2A0C723}"/>
                </a:ext>
              </a:extLst>
            </p:cNvPr>
            <p:cNvSpPr>
              <a:spLocks noChangeArrowheads="1"/>
            </p:cNvSpPr>
            <p:nvPr/>
          </p:nvSpPr>
          <p:spPr bwMode="auto">
            <a:xfrm>
              <a:off x="5450825" y="4779069"/>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19" name="Rectangle 36">
              <a:extLst>
                <a:ext uri="{FF2B5EF4-FFF2-40B4-BE49-F238E27FC236}">
                  <a16:creationId xmlns:a16="http://schemas.microsoft.com/office/drawing/2014/main" id="{4C5263E0-581A-40F6-9916-082C41C03785}"/>
                </a:ext>
              </a:extLst>
            </p:cNvPr>
            <p:cNvSpPr>
              <a:spLocks noChangeArrowheads="1"/>
            </p:cNvSpPr>
            <p:nvPr/>
          </p:nvSpPr>
          <p:spPr bwMode="auto">
            <a:xfrm>
              <a:off x="5186784" y="4787124"/>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20" name="Rectangle 37">
              <a:extLst>
                <a:ext uri="{FF2B5EF4-FFF2-40B4-BE49-F238E27FC236}">
                  <a16:creationId xmlns:a16="http://schemas.microsoft.com/office/drawing/2014/main" id="{F50AB552-DBD4-4D5E-8D0D-EE57FDDAE680}"/>
                </a:ext>
              </a:extLst>
            </p:cNvPr>
            <p:cNvSpPr>
              <a:spLocks noChangeArrowheads="1"/>
            </p:cNvSpPr>
            <p:nvPr/>
          </p:nvSpPr>
          <p:spPr bwMode="auto">
            <a:xfrm>
              <a:off x="5065411" y="5221875"/>
              <a:ext cx="1584232"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err="1">
                  <a:solidFill>
                    <a:srgbClr val="FFFFFF"/>
                  </a:solidFill>
                  <a:latin typeface="Segoe UI"/>
                  <a:ea typeface="MS PGothic" charset="0"/>
                </a:rPr>
                <a:t>MapReduce</a:t>
              </a:r>
              <a:endParaRPr lang="en-US" sz="1221">
                <a:solidFill>
                  <a:srgbClr val="FFFFFF"/>
                </a:solidFill>
                <a:latin typeface="Segoe UI"/>
                <a:ea typeface="MS PGothic" charset="0"/>
              </a:endParaRPr>
            </a:p>
          </p:txBody>
        </p:sp>
        <p:grpSp>
          <p:nvGrpSpPr>
            <p:cNvPr id="21" name="Group 20">
              <a:extLst>
                <a:ext uri="{FF2B5EF4-FFF2-40B4-BE49-F238E27FC236}">
                  <a16:creationId xmlns:a16="http://schemas.microsoft.com/office/drawing/2014/main" id="{FE94B5B1-B40A-4F6B-ADAE-D4FB3D4CBE3F}"/>
                </a:ext>
              </a:extLst>
            </p:cNvPr>
            <p:cNvGrpSpPr/>
            <p:nvPr/>
          </p:nvGrpSpPr>
          <p:grpSpPr>
            <a:xfrm>
              <a:off x="9002390" y="5719442"/>
              <a:ext cx="1390038" cy="1178737"/>
              <a:chOff x="9992964" y="3433087"/>
              <a:chExt cx="1362906" cy="1155729"/>
            </a:xfrm>
            <a:effectLst>
              <a:outerShdw blurRad="38100" dir="18900000" sy="23000" kx="-1200000" algn="bl" rotWithShape="0">
                <a:prstClr val="black">
                  <a:alpha val="20000"/>
                </a:prstClr>
              </a:outerShdw>
            </a:effectLst>
          </p:grpSpPr>
          <p:grpSp>
            <p:nvGrpSpPr>
              <p:cNvPr id="42" name="Group 41">
                <a:extLst>
                  <a:ext uri="{FF2B5EF4-FFF2-40B4-BE49-F238E27FC236}">
                    <a16:creationId xmlns:a16="http://schemas.microsoft.com/office/drawing/2014/main" id="{58958986-CD86-421B-B1FB-488ECE1C73B6}"/>
                  </a:ext>
                </a:extLst>
              </p:cNvPr>
              <p:cNvGrpSpPr/>
              <p:nvPr/>
            </p:nvGrpSpPr>
            <p:grpSpPr>
              <a:xfrm>
                <a:off x="9992964" y="3433087"/>
                <a:ext cx="1362906" cy="1155729"/>
                <a:chOff x="9992964" y="3433087"/>
                <a:chExt cx="1362906" cy="1155729"/>
              </a:xfrm>
            </p:grpSpPr>
            <p:sp>
              <p:nvSpPr>
                <p:cNvPr id="61" name="Rectangle 60">
                  <a:extLst>
                    <a:ext uri="{FF2B5EF4-FFF2-40B4-BE49-F238E27FC236}">
                      <a16:creationId xmlns:a16="http://schemas.microsoft.com/office/drawing/2014/main" id="{BE9D9583-984B-40CE-9C6F-EA793812BCAF}"/>
                    </a:ext>
                  </a:extLst>
                </p:cNvPr>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9" rIns="0" bIns="46609" numCol="1" rtlCol="0" anchor="ctr" anchorCtr="0" compatLnSpc="1">
                  <a:prstTxWarp prst="textNoShape">
                    <a:avLst/>
                  </a:prstTxWarp>
                </a:bodyPr>
                <a:lstStyle/>
                <a:p>
                  <a:pPr algn="ctr" defTabSz="931757"/>
                  <a:endParaRPr lang="en-US" sz="2000">
                    <a:solidFill>
                      <a:srgbClr val="FFFFFF"/>
                    </a:solidFill>
                    <a:latin typeface="Segoe UI"/>
                  </a:endParaRPr>
                </a:p>
              </p:txBody>
            </p:sp>
            <p:sp>
              <p:nvSpPr>
                <p:cNvPr id="62" name="Freeform 88">
                  <a:extLst>
                    <a:ext uri="{FF2B5EF4-FFF2-40B4-BE49-F238E27FC236}">
                      <a16:creationId xmlns:a16="http://schemas.microsoft.com/office/drawing/2014/main" id="{5AEB5804-359E-477D-8F1A-052CD901DCAD}"/>
                    </a:ext>
                  </a:extLst>
                </p:cNvPr>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grpSp>
            <p:nvGrpSpPr>
              <p:cNvPr id="43" name="Group 42">
                <a:extLst>
                  <a:ext uri="{FF2B5EF4-FFF2-40B4-BE49-F238E27FC236}">
                    <a16:creationId xmlns:a16="http://schemas.microsoft.com/office/drawing/2014/main" id="{EE1B46B5-E043-4097-8B7C-3F0160915444}"/>
                  </a:ext>
                </a:extLst>
              </p:cNvPr>
              <p:cNvGrpSpPr/>
              <p:nvPr/>
            </p:nvGrpSpPr>
            <p:grpSpPr>
              <a:xfrm>
                <a:off x="10176256" y="3555599"/>
                <a:ext cx="994844" cy="753661"/>
                <a:chOff x="-1748541" y="1986635"/>
                <a:chExt cx="1206735" cy="914192"/>
              </a:xfrm>
            </p:grpSpPr>
            <p:sp>
              <p:nvSpPr>
                <p:cNvPr id="44" name="Rectangle 35">
                  <a:extLst>
                    <a:ext uri="{FF2B5EF4-FFF2-40B4-BE49-F238E27FC236}">
                      <a16:creationId xmlns:a16="http://schemas.microsoft.com/office/drawing/2014/main" id="{A75DB600-BED2-43EE-B22F-4486DA639710}"/>
                    </a:ext>
                  </a:extLst>
                </p:cNvPr>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5" name="Rectangle 36">
                  <a:extLst>
                    <a:ext uri="{FF2B5EF4-FFF2-40B4-BE49-F238E27FC236}">
                      <a16:creationId xmlns:a16="http://schemas.microsoft.com/office/drawing/2014/main" id="{3D53FBF0-B14E-4C4C-8E6A-25A29A01D0E0}"/>
                    </a:ext>
                  </a:extLst>
                </p:cNvPr>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6" name="Rectangle 37">
                  <a:extLst>
                    <a:ext uri="{FF2B5EF4-FFF2-40B4-BE49-F238E27FC236}">
                      <a16:creationId xmlns:a16="http://schemas.microsoft.com/office/drawing/2014/main" id="{84970673-A86A-48D8-BAEA-039BD03A150B}"/>
                    </a:ext>
                  </a:extLst>
                </p:cNvPr>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7" name="Rectangle 38">
                  <a:extLst>
                    <a:ext uri="{FF2B5EF4-FFF2-40B4-BE49-F238E27FC236}">
                      <a16:creationId xmlns:a16="http://schemas.microsoft.com/office/drawing/2014/main" id="{2EB75049-ADBF-4EB2-B7C6-E6AF1E248349}"/>
                    </a:ext>
                  </a:extLst>
                </p:cNvPr>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8" name="Rectangle 39">
                  <a:extLst>
                    <a:ext uri="{FF2B5EF4-FFF2-40B4-BE49-F238E27FC236}">
                      <a16:creationId xmlns:a16="http://schemas.microsoft.com/office/drawing/2014/main" id="{8C93859D-94E5-41B3-A25F-FB89B727A255}"/>
                    </a:ext>
                  </a:extLst>
                </p:cNvPr>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49" name="Rectangle 40">
                  <a:extLst>
                    <a:ext uri="{FF2B5EF4-FFF2-40B4-BE49-F238E27FC236}">
                      <a16:creationId xmlns:a16="http://schemas.microsoft.com/office/drawing/2014/main" id="{38F2AD6A-C6B9-4557-AAAB-142C59EC6EA7}"/>
                    </a:ext>
                  </a:extLst>
                </p:cNvPr>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0" name="Rectangle 41">
                  <a:extLst>
                    <a:ext uri="{FF2B5EF4-FFF2-40B4-BE49-F238E27FC236}">
                      <a16:creationId xmlns:a16="http://schemas.microsoft.com/office/drawing/2014/main" id="{3E6552E8-2C56-4C78-9E74-419898222BA6}"/>
                    </a:ext>
                  </a:extLst>
                </p:cNvPr>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1" name="Rectangle 42">
                  <a:extLst>
                    <a:ext uri="{FF2B5EF4-FFF2-40B4-BE49-F238E27FC236}">
                      <a16:creationId xmlns:a16="http://schemas.microsoft.com/office/drawing/2014/main" id="{F09D7D68-9026-46AE-A871-841BED26BCD1}"/>
                    </a:ext>
                  </a:extLst>
                </p:cNvPr>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2" name="Rectangle 43">
                  <a:extLst>
                    <a:ext uri="{FF2B5EF4-FFF2-40B4-BE49-F238E27FC236}">
                      <a16:creationId xmlns:a16="http://schemas.microsoft.com/office/drawing/2014/main" id="{EA49F00D-2371-4F2B-A438-BEC0652BE79C}"/>
                    </a:ext>
                  </a:extLst>
                </p:cNvPr>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3" name="Rectangle 44">
                  <a:extLst>
                    <a:ext uri="{FF2B5EF4-FFF2-40B4-BE49-F238E27FC236}">
                      <a16:creationId xmlns:a16="http://schemas.microsoft.com/office/drawing/2014/main" id="{F026054A-EC2B-476A-9CED-F3E28F455B2E}"/>
                    </a:ext>
                  </a:extLst>
                </p:cNvPr>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4" name="Rectangle 45">
                  <a:extLst>
                    <a:ext uri="{FF2B5EF4-FFF2-40B4-BE49-F238E27FC236}">
                      <a16:creationId xmlns:a16="http://schemas.microsoft.com/office/drawing/2014/main" id="{EC90E8D5-7356-4644-A588-A54007DD4B6E}"/>
                    </a:ext>
                  </a:extLst>
                </p:cNvPr>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5" name="Freeform 46">
                  <a:extLst>
                    <a:ext uri="{FF2B5EF4-FFF2-40B4-BE49-F238E27FC236}">
                      <a16:creationId xmlns:a16="http://schemas.microsoft.com/office/drawing/2014/main" id="{3F30BEF3-A2B8-479E-BDD2-304DDB5E54CE}"/>
                    </a:ext>
                  </a:extLst>
                </p:cNvPr>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6" name="Freeform 47">
                  <a:extLst>
                    <a:ext uri="{FF2B5EF4-FFF2-40B4-BE49-F238E27FC236}">
                      <a16:creationId xmlns:a16="http://schemas.microsoft.com/office/drawing/2014/main" id="{56A3567B-F4E9-44A0-A0A5-89831C12201A}"/>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7" name="Freeform 48">
                  <a:extLst>
                    <a:ext uri="{FF2B5EF4-FFF2-40B4-BE49-F238E27FC236}">
                      <a16:creationId xmlns:a16="http://schemas.microsoft.com/office/drawing/2014/main" id="{90094CB1-3EB6-4F62-9E9A-508B8CB8FFE8}"/>
                    </a:ext>
                  </a:extLst>
                </p:cNvPr>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8" name="Rectangle 49">
                  <a:extLst>
                    <a:ext uri="{FF2B5EF4-FFF2-40B4-BE49-F238E27FC236}">
                      <a16:creationId xmlns:a16="http://schemas.microsoft.com/office/drawing/2014/main" id="{41BFCB06-0CF0-4D66-8776-EEC0817C020A}"/>
                    </a:ext>
                  </a:extLst>
                </p:cNvPr>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59" name="Freeform 50">
                  <a:extLst>
                    <a:ext uri="{FF2B5EF4-FFF2-40B4-BE49-F238E27FC236}">
                      <a16:creationId xmlns:a16="http://schemas.microsoft.com/office/drawing/2014/main" id="{E7E0257D-667B-4148-BD1E-F0A015936C5D}"/>
                    </a:ext>
                  </a:extLst>
                </p:cNvPr>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60" name="Freeform 51">
                  <a:extLst>
                    <a:ext uri="{FF2B5EF4-FFF2-40B4-BE49-F238E27FC236}">
                      <a16:creationId xmlns:a16="http://schemas.microsoft.com/office/drawing/2014/main" id="{E0237139-9680-42E3-BC7C-A8B0151DEEE4}"/>
                    </a:ext>
                  </a:extLst>
                </p:cNvPr>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grpSp>
        <p:sp>
          <p:nvSpPr>
            <p:cNvPr id="22" name="TextBox 21">
              <a:extLst>
                <a:ext uri="{FF2B5EF4-FFF2-40B4-BE49-F238E27FC236}">
                  <a16:creationId xmlns:a16="http://schemas.microsoft.com/office/drawing/2014/main" id="{7C59E468-34C4-4E7C-A7C7-DFADC9AC24E0}"/>
                </a:ext>
              </a:extLst>
            </p:cNvPr>
            <p:cNvSpPr txBox="1"/>
            <p:nvPr/>
          </p:nvSpPr>
          <p:spPr>
            <a:xfrm>
              <a:off x="7446673" y="5523539"/>
              <a:ext cx="1555718" cy="379044"/>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Store trusted data</a:t>
              </a:r>
            </a:p>
          </p:txBody>
        </p:sp>
        <p:sp>
          <p:nvSpPr>
            <p:cNvPr id="23" name="TextBox 22">
              <a:extLst>
                <a:ext uri="{FF2B5EF4-FFF2-40B4-BE49-F238E27FC236}">
                  <a16:creationId xmlns:a16="http://schemas.microsoft.com/office/drawing/2014/main" id="{6FFEEA3E-6240-44A8-B96E-6EF78EBD1ED4}"/>
                </a:ext>
              </a:extLst>
            </p:cNvPr>
            <p:cNvSpPr txBox="1"/>
            <p:nvPr/>
          </p:nvSpPr>
          <p:spPr>
            <a:xfrm>
              <a:off x="9027583" y="5304759"/>
              <a:ext cx="1555718" cy="379044"/>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BI &amp; analytics</a:t>
              </a:r>
            </a:p>
          </p:txBody>
        </p:sp>
        <p:grpSp>
          <p:nvGrpSpPr>
            <p:cNvPr id="24" name="Group 23">
              <a:extLst>
                <a:ext uri="{FF2B5EF4-FFF2-40B4-BE49-F238E27FC236}">
                  <a16:creationId xmlns:a16="http://schemas.microsoft.com/office/drawing/2014/main" id="{08B282EF-23BC-492D-B4F7-BAC21884230F}"/>
                </a:ext>
              </a:extLst>
            </p:cNvPr>
            <p:cNvGrpSpPr/>
            <p:nvPr/>
          </p:nvGrpSpPr>
          <p:grpSpPr>
            <a:xfrm>
              <a:off x="6738868" y="6409611"/>
              <a:ext cx="2172200" cy="528669"/>
              <a:chOff x="8214246" y="5555651"/>
              <a:chExt cx="2129807" cy="518350"/>
            </a:xfrm>
            <a:effectLst>
              <a:outerShdw blurRad="38100" dir="18900000" sy="23000" kx="-1200000" algn="bl" rotWithShape="0">
                <a:prstClr val="black">
                  <a:alpha val="20000"/>
                </a:prstClr>
              </a:outerShdw>
            </a:effectLst>
          </p:grpSpPr>
          <p:sp>
            <p:nvSpPr>
              <p:cNvPr id="35" name="Rectangle 34">
                <a:extLst>
                  <a:ext uri="{FF2B5EF4-FFF2-40B4-BE49-F238E27FC236}">
                    <a16:creationId xmlns:a16="http://schemas.microsoft.com/office/drawing/2014/main" id="{DF8563D1-DB7F-4FE4-98BA-AE819885FF3E}"/>
                  </a:ext>
                </a:extLst>
              </p:cNvPr>
              <p:cNvSpPr/>
              <p:nvPr/>
            </p:nvSpPr>
            <p:spPr bwMode="auto">
              <a:xfrm flipH="1">
                <a:off x="8300326" y="5812502"/>
                <a:ext cx="45719" cy="2614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7E37A68C-CC3A-4884-9480-D5CB73E5B0F1}"/>
                  </a:ext>
                </a:extLst>
              </p:cNvPr>
              <p:cNvSpPr/>
              <p:nvPr/>
            </p:nvSpPr>
            <p:spPr bwMode="auto">
              <a:xfrm flipH="1">
                <a:off x="10196054" y="5812502"/>
                <a:ext cx="45719" cy="261499"/>
              </a:xfrm>
              <a:prstGeom prst="rect">
                <a:avLst/>
              </a:prstGeom>
              <a:solidFill>
                <a:schemeClr val="bg2">
                  <a:lumMod val="90000"/>
                </a:schemeClr>
              </a:solidFill>
              <a:ln>
                <a:noFill/>
                <a:headEnd type="none" w="med" len="med"/>
                <a:tailEnd type="none" w="med" len="med"/>
              </a:ln>
              <a:effectLst>
                <a:outerShdw blurRad="381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EDE9E83-5D4C-4BE4-951F-75A16816FA13}"/>
                  </a:ext>
                </a:extLst>
              </p:cNvPr>
              <p:cNvSpPr/>
              <p:nvPr/>
            </p:nvSpPr>
            <p:spPr bwMode="auto">
              <a:xfrm rot="1587740">
                <a:off x="10086099" y="5589233"/>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0E40BAD1-355C-40BB-A4E4-49E31474214E}"/>
                  </a:ext>
                </a:extLst>
              </p:cNvPr>
              <p:cNvSpPr/>
              <p:nvPr/>
            </p:nvSpPr>
            <p:spPr bwMode="auto">
              <a:xfrm rot="1587740">
                <a:off x="8221760" y="5558176"/>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39" name="Rounded Rectangle 39">
                <a:extLst>
                  <a:ext uri="{FF2B5EF4-FFF2-40B4-BE49-F238E27FC236}">
                    <a16:creationId xmlns:a16="http://schemas.microsoft.com/office/drawing/2014/main" id="{CA18DF80-962F-463E-BE21-2CF401094AAC}"/>
                  </a:ext>
                </a:extLst>
              </p:cNvPr>
              <p:cNvSpPr/>
              <p:nvPr/>
            </p:nvSpPr>
            <p:spPr bwMode="auto">
              <a:xfrm rot="49732">
                <a:off x="8214246" y="5555651"/>
                <a:ext cx="2129807" cy="277026"/>
              </a:xfrm>
              <a:prstGeom prst="roundRect">
                <a:avLst>
                  <a:gd name="adj" fmla="val 50000"/>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A71A9348-51A5-49CE-B779-39802EC76C27}"/>
                  </a:ext>
                </a:extLst>
              </p:cNvPr>
              <p:cNvSpPr/>
              <p:nvPr/>
            </p:nvSpPr>
            <p:spPr bwMode="auto">
              <a:xfrm rot="1587740">
                <a:off x="8263284" y="5599699"/>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5122084-368E-41C6-B24E-26E3852F120D}"/>
                  </a:ext>
                </a:extLst>
              </p:cNvPr>
              <p:cNvSpPr/>
              <p:nvPr/>
            </p:nvSpPr>
            <p:spPr bwMode="auto">
              <a:xfrm rot="1587740">
                <a:off x="10127623" y="5630757"/>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a:lnSpc>
                    <a:spcPct val="90000"/>
                  </a:lnSpc>
                </a:pPr>
                <a:endParaRPr lang="en-US" sz="2448" err="1">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3690ED-4965-41C8-9CC5-9989DAC3503D}"/>
                </a:ext>
              </a:extLst>
            </p:cNvPr>
            <p:cNvGrpSpPr/>
            <p:nvPr/>
          </p:nvGrpSpPr>
          <p:grpSpPr>
            <a:xfrm>
              <a:off x="8082837" y="5947967"/>
              <a:ext cx="644479" cy="488867"/>
              <a:chOff x="10380962" y="4025228"/>
              <a:chExt cx="499760" cy="479324"/>
            </a:xfrm>
            <a:solidFill>
              <a:schemeClr val="accent6"/>
            </a:solidFill>
          </p:grpSpPr>
          <p:sp>
            <p:nvSpPr>
              <p:cNvPr id="32" name="Freeform 106">
                <a:extLst>
                  <a:ext uri="{FF2B5EF4-FFF2-40B4-BE49-F238E27FC236}">
                    <a16:creationId xmlns:a16="http://schemas.microsoft.com/office/drawing/2014/main" id="{2AD40869-B9E7-428A-AA07-B459A1BC353C}"/>
                  </a:ext>
                </a:extLst>
              </p:cNvPr>
              <p:cNvSpPr>
                <a:spLocks noEditPoints="1"/>
              </p:cNvSpPr>
              <p:nvPr/>
            </p:nvSpPr>
            <p:spPr bwMode="auto">
              <a:xfrm>
                <a:off x="10380962" y="419655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33" name="Freeform 106">
                <a:extLst>
                  <a:ext uri="{FF2B5EF4-FFF2-40B4-BE49-F238E27FC236}">
                    <a16:creationId xmlns:a16="http://schemas.microsoft.com/office/drawing/2014/main" id="{A4BDF52D-D318-4372-8509-CE76861ECC51}"/>
                  </a:ext>
                </a:extLst>
              </p:cNvPr>
              <p:cNvSpPr>
                <a:spLocks noEditPoints="1"/>
              </p:cNvSpPr>
              <p:nvPr/>
            </p:nvSpPr>
            <p:spPr bwMode="auto">
              <a:xfrm>
                <a:off x="10620874" y="419860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sp>
            <p:nvSpPr>
              <p:cNvPr id="34" name="Freeform 106">
                <a:extLst>
                  <a:ext uri="{FF2B5EF4-FFF2-40B4-BE49-F238E27FC236}">
                    <a16:creationId xmlns:a16="http://schemas.microsoft.com/office/drawing/2014/main" id="{EBDD68AD-DA60-413F-955D-0E6C28EC6DA1}"/>
                  </a:ext>
                </a:extLst>
              </p:cNvPr>
              <p:cNvSpPr>
                <a:spLocks noEditPoints="1"/>
              </p:cNvSpPr>
              <p:nvPr/>
            </p:nvSpPr>
            <p:spPr bwMode="auto">
              <a:xfrm>
                <a:off x="10512169" y="4025228"/>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p:spPr>
            <p:txBody>
              <a:bodyPr vert="horz" wrap="square" lIns="91388" tIns="45694" rIns="91388" bIns="45694" numCol="1" anchor="t" anchorCtr="0" compatLnSpc="1">
                <a:prstTxWarp prst="textNoShape">
                  <a:avLst/>
                </a:prstTxWarp>
              </a:bodyPr>
              <a:lstStyle/>
              <a:p>
                <a:pPr defTabSz="931972"/>
                <a:endParaRPr lang="en-US" sz="2448">
                  <a:solidFill>
                    <a:srgbClr val="FFFFFF"/>
                  </a:solidFill>
                  <a:latin typeface="Segoe UI"/>
                  <a:ea typeface="MS PGothic" charset="0"/>
                </a:endParaRPr>
              </a:p>
            </p:txBody>
          </p:sp>
        </p:grpSp>
        <p:sp>
          <p:nvSpPr>
            <p:cNvPr id="26" name="Rectangle 37">
              <a:extLst>
                <a:ext uri="{FF2B5EF4-FFF2-40B4-BE49-F238E27FC236}">
                  <a16:creationId xmlns:a16="http://schemas.microsoft.com/office/drawing/2014/main" id="{7A5ED687-0C35-4213-B37A-41028510B320}"/>
                </a:ext>
              </a:extLst>
            </p:cNvPr>
            <p:cNvSpPr>
              <a:spLocks noChangeArrowheads="1"/>
            </p:cNvSpPr>
            <p:nvPr/>
          </p:nvSpPr>
          <p:spPr bwMode="auto">
            <a:xfrm>
              <a:off x="5065411" y="5434885"/>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Hive, Pig</a:t>
              </a:r>
            </a:p>
          </p:txBody>
        </p:sp>
        <p:sp>
          <p:nvSpPr>
            <p:cNvPr id="27" name="Rectangle 37">
              <a:extLst>
                <a:ext uri="{FF2B5EF4-FFF2-40B4-BE49-F238E27FC236}">
                  <a16:creationId xmlns:a16="http://schemas.microsoft.com/office/drawing/2014/main" id="{85B2E926-FE2F-4A8C-837F-F397F9007149}"/>
                </a:ext>
              </a:extLst>
            </p:cNvPr>
            <p:cNvSpPr>
              <a:spLocks noChangeArrowheads="1"/>
            </p:cNvSpPr>
            <p:nvPr/>
          </p:nvSpPr>
          <p:spPr bwMode="auto">
            <a:xfrm>
              <a:off x="5072555" y="5647894"/>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Spark</a:t>
              </a:r>
            </a:p>
          </p:txBody>
        </p:sp>
        <p:sp>
          <p:nvSpPr>
            <p:cNvPr id="28" name="Rectangle 40">
              <a:extLst>
                <a:ext uri="{FF2B5EF4-FFF2-40B4-BE49-F238E27FC236}">
                  <a16:creationId xmlns:a16="http://schemas.microsoft.com/office/drawing/2014/main" id="{0685C996-7729-4A80-ADBC-C6FACF7320D2}"/>
                </a:ext>
              </a:extLst>
            </p:cNvPr>
            <p:cNvSpPr>
              <a:spLocks noChangeArrowheads="1"/>
            </p:cNvSpPr>
            <p:nvPr/>
          </p:nvSpPr>
          <p:spPr bwMode="auto">
            <a:xfrm>
              <a:off x="5071198" y="6084039"/>
              <a:ext cx="1578445"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Azure Machine learning </a:t>
              </a:r>
            </a:p>
          </p:txBody>
        </p:sp>
        <p:grpSp>
          <p:nvGrpSpPr>
            <p:cNvPr id="29" name="Group 28">
              <a:extLst>
                <a:ext uri="{FF2B5EF4-FFF2-40B4-BE49-F238E27FC236}">
                  <a16:creationId xmlns:a16="http://schemas.microsoft.com/office/drawing/2014/main" id="{4836D759-AB0F-4B23-8706-3E84ED0B260E}"/>
                </a:ext>
              </a:extLst>
            </p:cNvPr>
            <p:cNvGrpSpPr/>
            <p:nvPr/>
          </p:nvGrpSpPr>
          <p:grpSpPr>
            <a:xfrm>
              <a:off x="3106372" y="5396967"/>
              <a:ext cx="917832" cy="860573"/>
              <a:chOff x="1490926" y="4982160"/>
              <a:chExt cx="924451" cy="924451"/>
            </a:xfrm>
          </p:grpSpPr>
          <p:pic>
            <p:nvPicPr>
              <p:cNvPr id="30" name="Picture 6" descr="\\MAGNUM\Projects\Microsoft\Cloud Power FY12\Design\ICONS_PNG\Screen.png">
                <a:extLst>
                  <a:ext uri="{FF2B5EF4-FFF2-40B4-BE49-F238E27FC236}">
                    <a16:creationId xmlns:a16="http://schemas.microsoft.com/office/drawing/2014/main" id="{EB6B43D9-2DB4-462D-8EC5-DDE023538759}"/>
                  </a:ext>
                </a:extLst>
              </p:cNvPr>
              <p:cNvPicPr>
                <a:picLocks noChangeAspect="1" noChangeArrowheads="1"/>
              </p:cNvPicPr>
              <p:nvPr/>
            </p:nvPicPr>
            <p:blipFill>
              <a:blip r:embed="rId3" cstate="print">
                <a:lum/>
              </a:blip>
              <a:srcRect/>
              <a:stretch>
                <a:fillRect/>
              </a:stretch>
            </p:blipFill>
            <p:spPr bwMode="auto">
              <a:xfrm rot="20270007">
                <a:off x="1490926" y="4982160"/>
                <a:ext cx="924451" cy="924451"/>
              </a:xfrm>
              <a:prstGeom prst="rect">
                <a:avLst/>
              </a:prstGeom>
              <a:noFill/>
            </p:spPr>
          </p:pic>
          <p:sp>
            <p:nvSpPr>
              <p:cNvPr id="31" name="Freeform 106">
                <a:extLst>
                  <a:ext uri="{FF2B5EF4-FFF2-40B4-BE49-F238E27FC236}">
                    <a16:creationId xmlns:a16="http://schemas.microsoft.com/office/drawing/2014/main" id="{DF9EA7AC-2FA2-4A41-B554-81F6283347D4}"/>
                  </a:ext>
                </a:extLst>
              </p:cNvPr>
              <p:cNvSpPr>
                <a:spLocks noEditPoints="1"/>
              </p:cNvSpPr>
              <p:nvPr/>
            </p:nvSpPr>
            <p:spPr bwMode="auto">
              <a:xfrm rot="20676755">
                <a:off x="1725230" y="5152843"/>
                <a:ext cx="350373" cy="404847"/>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p:spPr>
            <p:txBody>
              <a:bodyPr vert="horz" wrap="square" lIns="0" tIns="0" rIns="0" bIns="0" numCol="1" anchor="ctr" anchorCtr="0" compatLnSpc="1">
                <a:prstTxWarp prst="textNoShape">
                  <a:avLst/>
                </a:prstTxWarp>
              </a:bodyPr>
              <a:lstStyle/>
              <a:p>
                <a:pPr algn="ctr" defTabSz="931972"/>
                <a:r>
                  <a:rPr lang="en-US" sz="1425">
                    <a:solidFill>
                      <a:srgbClr val="FFFFFF"/>
                    </a:solidFill>
                    <a:latin typeface="Segoe UI"/>
                    <a:ea typeface="MS PGothic" charset="0"/>
                  </a:rPr>
                  <a:t>VM</a:t>
                </a:r>
              </a:p>
            </p:txBody>
          </p:sp>
        </p:grpSp>
      </p:grpSp>
      <p:sp>
        <p:nvSpPr>
          <p:cNvPr id="107" name="Rectangle 40">
            <a:extLst>
              <a:ext uri="{FF2B5EF4-FFF2-40B4-BE49-F238E27FC236}">
                <a16:creationId xmlns:a16="http://schemas.microsoft.com/office/drawing/2014/main" id="{FE4A6AAD-369F-4310-8661-55D3605E367B}"/>
              </a:ext>
            </a:extLst>
          </p:cNvPr>
          <p:cNvSpPr>
            <a:spLocks noChangeArrowheads="1"/>
          </p:cNvSpPr>
          <p:nvPr/>
        </p:nvSpPr>
        <p:spPr bwMode="auto">
          <a:xfrm>
            <a:off x="3735245" y="3293261"/>
            <a:ext cx="2361960" cy="245533"/>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8" tIns="45694" rIns="91388" bIns="45694" numCol="1" anchor="ctr" anchorCtr="0" compatLnSpc="1">
            <a:prstTxWarp prst="textNoShape">
              <a:avLst/>
            </a:prstTxWarp>
          </a:bodyPr>
          <a:lstStyle/>
          <a:p>
            <a:pPr defTabSz="931972"/>
            <a:r>
              <a:rPr lang="en-US" sz="1221">
                <a:solidFill>
                  <a:srgbClr val="FFFFFF"/>
                </a:solidFill>
                <a:latin typeface="Segoe UI"/>
                <a:ea typeface="MS PGothic" charset="0"/>
              </a:rPr>
              <a:t>Stored Procedure </a:t>
            </a:r>
          </a:p>
        </p:txBody>
      </p:sp>
      <p:sp>
        <p:nvSpPr>
          <p:cNvPr id="109" name="TextBox 108">
            <a:extLst>
              <a:ext uri="{FF2B5EF4-FFF2-40B4-BE49-F238E27FC236}">
                <a16:creationId xmlns:a16="http://schemas.microsoft.com/office/drawing/2014/main" id="{4434F6BA-EDB7-4BDF-BF8D-F166313C2272}"/>
              </a:ext>
            </a:extLst>
          </p:cNvPr>
          <p:cNvSpPr txBox="1"/>
          <p:nvPr/>
        </p:nvSpPr>
        <p:spPr>
          <a:xfrm>
            <a:off x="4667417" y="1144022"/>
            <a:ext cx="2330970" cy="498583"/>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Transform &amp; Analyze</a:t>
            </a:r>
          </a:p>
        </p:txBody>
      </p:sp>
      <p:sp>
        <p:nvSpPr>
          <p:cNvPr id="110" name="TextBox 109">
            <a:extLst>
              <a:ext uri="{FF2B5EF4-FFF2-40B4-BE49-F238E27FC236}">
                <a16:creationId xmlns:a16="http://schemas.microsoft.com/office/drawing/2014/main" id="{DEB1AA7B-7944-4B74-BDE5-A76B26A9D888}"/>
              </a:ext>
            </a:extLst>
          </p:cNvPr>
          <p:cNvSpPr txBox="1"/>
          <p:nvPr/>
        </p:nvSpPr>
        <p:spPr>
          <a:xfrm>
            <a:off x="539093" y="3703563"/>
            <a:ext cx="2330970" cy="498583"/>
          </a:xfrm>
          <a:prstGeom prst="rect">
            <a:avLst/>
          </a:prstGeom>
          <a:noFill/>
        </p:spPr>
        <p:txBody>
          <a:bodyPr wrap="square" lIns="186441" tIns="149154" rIns="186441" bIns="149154" rtlCol="0">
            <a:spAutoFit/>
          </a:bodyPr>
          <a:lstStyle/>
          <a:p>
            <a:pPr defTabSz="914016">
              <a:lnSpc>
                <a:spcPct val="90000"/>
              </a:lnSpc>
            </a:pPr>
            <a:r>
              <a:rPr lang="en-US" sz="1425">
                <a:solidFill>
                  <a:schemeClr val="accent4"/>
                </a:solidFill>
                <a:latin typeface="Segoe UI"/>
                <a:ea typeface="MS PGothic" charset="0"/>
              </a:rPr>
              <a:t>Ingest</a:t>
            </a:r>
          </a:p>
        </p:txBody>
      </p:sp>
      <p:sp>
        <p:nvSpPr>
          <p:cNvPr id="4" name="TextBox 3">
            <a:extLst>
              <a:ext uri="{FF2B5EF4-FFF2-40B4-BE49-F238E27FC236}">
                <a16:creationId xmlns:a16="http://schemas.microsoft.com/office/drawing/2014/main" id="{06CAF3CE-3DDC-44EC-9B3C-123B65B0484B}"/>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10560935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p:txBody>
          <a:bodyPr/>
          <a:lstStyle/>
          <a:p>
            <a:r>
              <a:rPr lang="en-US">
                <a:cs typeface="Calibri Light"/>
              </a:rPr>
              <a:t>Azure Stream Analytics</a:t>
            </a:r>
            <a:endParaRPr lang="en-US"/>
          </a:p>
        </p:txBody>
      </p:sp>
      <p:pic>
        <p:nvPicPr>
          <p:cNvPr id="3" name="Picture 3" descr="A screenshot of a cell phone&#10;&#10;Description generated with very high confidence">
            <a:extLst>
              <a:ext uri="{FF2B5EF4-FFF2-40B4-BE49-F238E27FC236}">
                <a16:creationId xmlns:a16="http://schemas.microsoft.com/office/drawing/2014/main" id="{7C7925C2-33CB-4B4B-9D51-9F405C9620B4}"/>
              </a:ext>
            </a:extLst>
          </p:cNvPr>
          <p:cNvPicPr>
            <a:picLocks noChangeAspect="1"/>
          </p:cNvPicPr>
          <p:nvPr/>
        </p:nvPicPr>
        <p:blipFill>
          <a:blip r:embed="rId2"/>
          <a:stretch>
            <a:fillRect/>
          </a:stretch>
        </p:blipFill>
        <p:spPr>
          <a:xfrm>
            <a:off x="1107507" y="1899966"/>
            <a:ext cx="9402182" cy="3960754"/>
          </a:xfrm>
          <a:prstGeom prst="rect">
            <a:avLst/>
          </a:prstGeom>
        </p:spPr>
      </p:pic>
      <p:sp>
        <p:nvSpPr>
          <p:cNvPr id="5" name="TextBox 4">
            <a:extLst>
              <a:ext uri="{FF2B5EF4-FFF2-40B4-BE49-F238E27FC236}">
                <a16:creationId xmlns:a16="http://schemas.microsoft.com/office/drawing/2014/main" id="{E5656EF9-F62E-4BEE-8AF6-ECD3C1792E9D}"/>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3"/>
              </a:rPr>
              <a:t>aka.ms/princeton-azure/dataintro</a:t>
            </a:r>
            <a:r>
              <a:rPr lang="en-US">
                <a:cs typeface="Calibri"/>
              </a:rPr>
              <a:t>​</a:t>
            </a:r>
            <a:endParaRPr lang="en-US"/>
          </a:p>
        </p:txBody>
      </p:sp>
    </p:spTree>
    <p:extLst>
      <p:ext uri="{BB962C8B-B14F-4D97-AF65-F5344CB8AC3E}">
        <p14:creationId xmlns:p14="http://schemas.microsoft.com/office/powerpoint/2010/main" val="4228799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838200" y="365125"/>
            <a:ext cx="10515600" cy="1325563"/>
          </a:xfrm>
        </p:spPr>
        <p:txBody>
          <a:bodyPr>
            <a:normAutofit/>
          </a:bodyPr>
          <a:lstStyle/>
          <a:p>
            <a:r>
              <a:rPr lang="en-US">
                <a:cs typeface="Calibri Light"/>
              </a:rPr>
              <a:t>Azure Databricks</a:t>
            </a:r>
            <a:endParaRPr lang="en-US"/>
          </a:p>
        </p:txBody>
      </p:sp>
      <p:pic>
        <p:nvPicPr>
          <p:cNvPr id="4" name="Picture 4" descr="A picture containing screenshot&#10;&#10;Description generated with very high confidence">
            <a:extLst>
              <a:ext uri="{FF2B5EF4-FFF2-40B4-BE49-F238E27FC236}">
                <a16:creationId xmlns:a16="http://schemas.microsoft.com/office/drawing/2014/main" id="{E3D76705-7384-48B6-872F-A9394569AF71}"/>
              </a:ext>
            </a:extLst>
          </p:cNvPr>
          <p:cNvPicPr>
            <a:picLocks noChangeAspect="1"/>
          </p:cNvPicPr>
          <p:nvPr/>
        </p:nvPicPr>
        <p:blipFill>
          <a:blip r:embed="rId2"/>
          <a:stretch>
            <a:fillRect/>
          </a:stretch>
        </p:blipFill>
        <p:spPr>
          <a:xfrm>
            <a:off x="1089698" y="1825626"/>
            <a:ext cx="10003078" cy="4351338"/>
          </a:xfrm>
          <a:prstGeom prst="rect">
            <a:avLst/>
          </a:prstGeom>
        </p:spPr>
      </p:pic>
      <p:sp>
        <p:nvSpPr>
          <p:cNvPr id="6" name="TextBox 5">
            <a:extLst>
              <a:ext uri="{FF2B5EF4-FFF2-40B4-BE49-F238E27FC236}">
                <a16:creationId xmlns:a16="http://schemas.microsoft.com/office/drawing/2014/main" id="{FBE9D133-300B-40A2-860B-B559D81CF4E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3"/>
              </a:rPr>
              <a:t>aka.ms/princeton-azure/dataintro</a:t>
            </a:r>
            <a:r>
              <a:rPr lang="en-US">
                <a:cs typeface="Calibri"/>
              </a:rPr>
              <a:t>​</a:t>
            </a:r>
            <a:endParaRPr lang="en-US"/>
          </a:p>
        </p:txBody>
      </p:sp>
    </p:spTree>
    <p:extLst>
      <p:ext uri="{BB962C8B-B14F-4D97-AF65-F5344CB8AC3E}">
        <p14:creationId xmlns:p14="http://schemas.microsoft.com/office/powerpoint/2010/main" val="2634730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Additional Data Services in Azure: Fast Facts</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p:txBody>
          <a:bodyPr vert="horz" lIns="91440" tIns="45720" rIns="91440" bIns="45720" rtlCol="0" anchor="t">
            <a:normAutofit/>
          </a:bodyPr>
          <a:lstStyle/>
          <a:p>
            <a:r>
              <a:rPr lang="en-US" dirty="0">
                <a:cs typeface="Calibri"/>
              </a:rPr>
              <a:t>Data Factory</a:t>
            </a:r>
          </a:p>
          <a:p>
            <a:pPr lvl="1"/>
            <a:r>
              <a:rPr lang="en-US" dirty="0">
                <a:cs typeface="Calibri"/>
              </a:rPr>
              <a:t>Code free ETL</a:t>
            </a:r>
          </a:p>
          <a:p>
            <a:pPr lvl="1"/>
            <a:r>
              <a:rPr lang="en-US" dirty="0">
                <a:cs typeface="Calibri"/>
              </a:rPr>
              <a:t>Schedule ingestion and transforms on your data</a:t>
            </a:r>
            <a:endParaRPr lang="en-US" dirty="0"/>
          </a:p>
          <a:p>
            <a:r>
              <a:rPr lang="en-US" dirty="0">
                <a:cs typeface="Calibri"/>
              </a:rPr>
              <a:t>Stream Analytics</a:t>
            </a:r>
          </a:p>
          <a:p>
            <a:pPr lvl="1"/>
            <a:r>
              <a:rPr lang="en-US" dirty="0">
                <a:cs typeface="Calibri"/>
              </a:rPr>
              <a:t>Real time data ingestion and analysis from multiple sources</a:t>
            </a:r>
          </a:p>
          <a:p>
            <a:pPr lvl="1"/>
            <a:r>
              <a:rPr lang="en-US" dirty="0">
                <a:cs typeface="Calibri"/>
              </a:rPr>
              <a:t>Scales to meet demand</a:t>
            </a:r>
          </a:p>
          <a:p>
            <a:r>
              <a:rPr lang="en-US" dirty="0">
                <a:cs typeface="Calibri"/>
              </a:rPr>
              <a:t>Databricks</a:t>
            </a:r>
          </a:p>
          <a:p>
            <a:pPr lvl="1"/>
            <a:r>
              <a:rPr lang="en-US" dirty="0">
                <a:cs typeface="Calibri"/>
              </a:rPr>
              <a:t>Optimized for Azure</a:t>
            </a:r>
          </a:p>
          <a:p>
            <a:pPr lvl="1"/>
            <a:r>
              <a:rPr lang="en-US" dirty="0">
                <a:cs typeface="Calibri"/>
              </a:rPr>
              <a:t>Use your favorite Spark-based applications</a:t>
            </a:r>
          </a:p>
          <a:p>
            <a:pPr lvl="1"/>
            <a:endParaRPr lang="en-US" dirty="0">
              <a:cs typeface="Calibri"/>
            </a:endParaRPr>
          </a:p>
          <a:p>
            <a:endParaRPr lang="en-US">
              <a:cs typeface="Calibri"/>
            </a:endParaRPr>
          </a:p>
          <a:p>
            <a:pPr lvl="1"/>
            <a:endParaRPr lang="en-US">
              <a:cs typeface="Calibri"/>
            </a:endParaRPr>
          </a:p>
          <a:p>
            <a:pPr lvl="1"/>
            <a:endParaRPr lang="en-US">
              <a:cs typeface="Calibri"/>
            </a:endParaRPr>
          </a:p>
          <a:p>
            <a:pPr marL="914400" lvl="2" indent="0">
              <a:buNone/>
            </a:pPr>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6DCB60C6-7BC8-46C8-BDD6-9AB9FCD679A6}"/>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12150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94" y="107028"/>
            <a:ext cx="10515600" cy="1325563"/>
          </a:xfrm>
        </p:spPr>
        <p:txBody>
          <a:bodyPr/>
          <a:lstStyle/>
          <a:p>
            <a:r>
              <a:rPr lang="en-US">
                <a:latin typeface="Calibri"/>
                <a:cs typeface="Calibri"/>
              </a:rPr>
              <a:t>The Azure Data Platform</a:t>
            </a:r>
          </a:p>
        </p:txBody>
      </p:sp>
      <p:sp>
        <p:nvSpPr>
          <p:cNvPr id="72" name="Rectangle 71"/>
          <p:cNvSpPr/>
          <p:nvPr/>
        </p:nvSpPr>
        <p:spPr>
          <a:xfrm>
            <a:off x="5283919" y="2840746"/>
            <a:ext cx="1624163" cy="297004"/>
          </a:xfrm>
          <a:prstGeom prst="rect">
            <a:avLst/>
          </a:prstGeom>
          <a:ln w="19050">
            <a:noFill/>
          </a:ln>
        </p:spPr>
        <p:txBody>
          <a:bodyPr wrap="none">
            <a:spAutoFit/>
          </a:bodyPr>
          <a:lstStyle/>
          <a:p>
            <a:pPr algn="ctr" defTabSz="914102" fontAlgn="base">
              <a:lnSpc>
                <a:spcPct val="95000"/>
              </a:lnSpc>
              <a:spcBef>
                <a:spcPct val="0"/>
              </a:spcBef>
              <a:spcAft>
                <a:spcPct val="0"/>
              </a:spcAft>
            </a:pPr>
            <a:r>
              <a:rPr lang="en-US" sz="1400" kern="0">
                <a:solidFill>
                  <a:srgbClr val="0078D7"/>
                </a:solidFill>
                <a:latin typeface="Calibri"/>
                <a:cs typeface="Calibri"/>
              </a:rPr>
              <a:t>Azure Data Services</a:t>
            </a:r>
          </a:p>
        </p:txBody>
      </p:sp>
      <p:sp>
        <p:nvSpPr>
          <p:cNvPr id="73" name="Rectangle 72"/>
          <p:cNvSpPr/>
          <p:nvPr/>
        </p:nvSpPr>
        <p:spPr>
          <a:xfrm>
            <a:off x="5100376" y="4114006"/>
            <a:ext cx="1991251" cy="384721"/>
          </a:xfrm>
          <a:prstGeom prst="rect">
            <a:avLst/>
          </a:prstGeom>
          <a:ln w="19050">
            <a:noFill/>
          </a:ln>
        </p:spPr>
        <p:txBody>
          <a:bodyPr wrap="none">
            <a:spAutoFit/>
          </a:bodyPr>
          <a:lstStyle/>
          <a:p>
            <a:pPr algn="ctr" defTabSz="914102" fontAlgn="base">
              <a:lnSpc>
                <a:spcPct val="95000"/>
              </a:lnSpc>
              <a:spcBef>
                <a:spcPct val="0"/>
              </a:spcBef>
              <a:spcAft>
                <a:spcPct val="0"/>
              </a:spcAft>
            </a:pPr>
            <a:r>
              <a:rPr lang="en-US" sz="2000" kern="0">
                <a:solidFill>
                  <a:srgbClr val="000000"/>
                </a:solidFill>
                <a:latin typeface="Calibri"/>
                <a:cs typeface="Calibri"/>
              </a:rPr>
              <a:t>Data warehouses</a:t>
            </a:r>
          </a:p>
        </p:txBody>
      </p:sp>
      <p:sp>
        <p:nvSpPr>
          <p:cNvPr id="83" name="Rectangle 82"/>
          <p:cNvSpPr/>
          <p:nvPr/>
        </p:nvSpPr>
        <p:spPr>
          <a:xfrm>
            <a:off x="211315" y="1488266"/>
            <a:ext cx="2542683" cy="384721"/>
          </a:xfrm>
          <a:prstGeom prst="rect">
            <a:avLst/>
          </a:prstGeom>
          <a:ln w="19050">
            <a:noFill/>
          </a:ln>
        </p:spPr>
        <p:txBody>
          <a:bodyPr wrap="none" anchor="t">
            <a:spAutoFit/>
          </a:bodyPr>
          <a:lstStyle/>
          <a:p>
            <a:pPr algn="ctr" defTabSz="914102" fontAlgn="base">
              <a:lnSpc>
                <a:spcPct val="95000"/>
              </a:lnSpc>
              <a:spcBef>
                <a:spcPct val="0"/>
              </a:spcBef>
              <a:spcAft>
                <a:spcPct val="0"/>
              </a:spcAft>
            </a:pPr>
            <a:r>
              <a:rPr lang="en-US" sz="2000" kern="0">
                <a:latin typeface="Calibri"/>
                <a:cs typeface="Calibri"/>
              </a:rPr>
              <a:t>Operational</a:t>
            </a:r>
            <a:r>
              <a:rPr lang="en-US" sz="2000" kern="0">
                <a:solidFill>
                  <a:schemeClr val="tx2"/>
                </a:solidFill>
                <a:latin typeface="Calibri"/>
                <a:cs typeface="Calibri"/>
              </a:rPr>
              <a:t> </a:t>
            </a:r>
            <a:r>
              <a:rPr lang="en-US" sz="2000" kern="0">
                <a:latin typeface="Calibri"/>
                <a:cs typeface="Calibri"/>
              </a:rPr>
              <a:t>databases</a:t>
            </a:r>
          </a:p>
        </p:txBody>
      </p:sp>
      <p:sp>
        <p:nvSpPr>
          <p:cNvPr id="134" name="Rectangle 133"/>
          <p:cNvSpPr/>
          <p:nvPr/>
        </p:nvSpPr>
        <p:spPr>
          <a:xfrm>
            <a:off x="8755638" y="1377653"/>
            <a:ext cx="2259036" cy="677108"/>
          </a:xfrm>
          <a:prstGeom prst="rect">
            <a:avLst/>
          </a:prstGeom>
          <a:ln w="19050">
            <a:noFill/>
          </a:ln>
        </p:spPr>
        <p:txBody>
          <a:bodyPr wrap="square" anchor="t">
            <a:spAutoFit/>
          </a:bodyPr>
          <a:lstStyle/>
          <a:p>
            <a:pPr algn="ctr" defTabSz="914102" fontAlgn="base">
              <a:lnSpc>
                <a:spcPct val="95000"/>
              </a:lnSpc>
              <a:spcBef>
                <a:spcPct val="0"/>
              </a:spcBef>
              <a:spcAft>
                <a:spcPct val="0"/>
              </a:spcAft>
            </a:pPr>
            <a:r>
              <a:rPr lang="en-US" sz="2000" kern="0">
                <a:latin typeface="Calibri"/>
                <a:cs typeface="Calibri"/>
              </a:rPr>
              <a:t>Data lakes &amp; analytics</a:t>
            </a:r>
          </a:p>
        </p:txBody>
      </p:sp>
      <p:sp>
        <p:nvSpPr>
          <p:cNvPr id="180" name="TextBox 179">
            <a:extLst>
              <a:ext uri="{FF2B5EF4-FFF2-40B4-BE49-F238E27FC236}">
                <a16:creationId xmlns:a16="http://schemas.microsoft.com/office/drawing/2014/main" id="{C88DDE69-7087-EA4B-8C64-F884F6B6582F}"/>
              </a:ext>
            </a:extLst>
          </p:cNvPr>
          <p:cNvSpPr txBox="1"/>
          <p:nvPr/>
        </p:nvSpPr>
        <p:spPr>
          <a:xfrm>
            <a:off x="540317" y="2223311"/>
            <a:ext cx="270600" cy="296641"/>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normalizeH="0" baseline="0" noProof="0">
              <a:ln>
                <a:noFill/>
              </a:ln>
              <a:gradFill>
                <a:gsLst>
                  <a:gs pos="2917">
                    <a:srgbClr val="505050"/>
                  </a:gs>
                  <a:gs pos="30000">
                    <a:srgbClr val="505050"/>
                  </a:gs>
                </a:gsLst>
                <a:lin ang="5400000" scaled="0"/>
              </a:gradFill>
              <a:effectLst/>
              <a:uLnTx/>
              <a:uFillTx/>
              <a:latin typeface="Calibri"/>
              <a:ea typeface="Segoe UI Black" panose="020B0A02040204020203" pitchFamily="34" charset="0"/>
              <a:cs typeface="Calibri"/>
            </a:endParaRPr>
          </a:p>
        </p:txBody>
      </p:sp>
      <p:sp>
        <p:nvSpPr>
          <p:cNvPr id="185" name="Rectangle 184">
            <a:extLst>
              <a:ext uri="{FF2B5EF4-FFF2-40B4-BE49-F238E27FC236}">
                <a16:creationId xmlns:a16="http://schemas.microsoft.com/office/drawing/2014/main" id="{AFB5C8B0-B416-3B40-A666-42F76786A185}"/>
              </a:ext>
            </a:extLst>
          </p:cNvPr>
          <p:cNvSpPr/>
          <p:nvPr/>
        </p:nvSpPr>
        <p:spPr>
          <a:xfrm>
            <a:off x="928075" y="2177344"/>
            <a:ext cx="2444554" cy="584775"/>
          </a:xfrm>
          <a:prstGeom prst="rect">
            <a:avLst/>
          </a:prstGeom>
        </p:spPr>
        <p:txBody>
          <a:bodyPr wrap="square"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SQL Database</a:t>
            </a:r>
          </a:p>
          <a:p>
            <a:pPr marL="0" marR="0" lvl="0" indent="0" algn="l" defTabSz="914049" rtl="0" eaLnBrk="1" fontAlgn="auto" latinLnBrk="0" hangingPunct="1">
              <a:buClrTx/>
              <a:buSzTx/>
              <a:buFontTx/>
              <a:buNone/>
              <a:tabLst/>
              <a:defRPr/>
            </a:pPr>
            <a:r>
              <a:rPr lang="en-US" sz="1600" b="1" kern="0">
                <a:latin typeface="Calibri"/>
                <a:ea typeface="Segoe UI Semilight" charset="0"/>
                <a:cs typeface="Calibri"/>
              </a:rPr>
              <a:t>for relational data</a:t>
            </a:r>
          </a:p>
        </p:txBody>
      </p:sp>
      <p:sp>
        <p:nvSpPr>
          <p:cNvPr id="178" name="Freeform 182">
            <a:extLst>
              <a:ext uri="{FF2B5EF4-FFF2-40B4-BE49-F238E27FC236}">
                <a16:creationId xmlns:a16="http://schemas.microsoft.com/office/drawing/2014/main" id="{18F7A57B-CC79-8F42-BCAE-11D33D433493}"/>
              </a:ext>
            </a:extLst>
          </p:cNvPr>
          <p:cNvSpPr/>
          <p:nvPr/>
        </p:nvSpPr>
        <p:spPr bwMode="auto">
          <a:xfrm flipH="1">
            <a:off x="4712508" y="4633890"/>
            <a:ext cx="236831" cy="296236"/>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50846"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normalizeH="0" baseline="0" noProof="0">
              <a:ln>
                <a:noFill/>
              </a:ln>
              <a:solidFill>
                <a:srgbClr val="505050"/>
              </a:solidFill>
              <a:effectLst/>
              <a:uLnTx/>
              <a:uFillTx/>
              <a:latin typeface="Calibri"/>
              <a:ea typeface="Segoe UI" pitchFamily="34" charset="0"/>
              <a:cs typeface="Calibri"/>
            </a:endParaRPr>
          </a:p>
        </p:txBody>
      </p:sp>
      <p:sp>
        <p:nvSpPr>
          <p:cNvPr id="187" name="Rectangle 186">
            <a:extLst>
              <a:ext uri="{FF2B5EF4-FFF2-40B4-BE49-F238E27FC236}">
                <a16:creationId xmlns:a16="http://schemas.microsoft.com/office/drawing/2014/main" id="{90C52802-1204-9244-80ED-1865A022009E}"/>
              </a:ext>
            </a:extLst>
          </p:cNvPr>
          <p:cNvSpPr/>
          <p:nvPr/>
        </p:nvSpPr>
        <p:spPr>
          <a:xfrm>
            <a:off x="5055824" y="4617185"/>
            <a:ext cx="3093151" cy="830997"/>
          </a:xfrm>
          <a:prstGeom prst="rect">
            <a:avLst/>
          </a:prstGeom>
        </p:spPr>
        <p:txBody>
          <a:bodyPr wrap="square" lIns="91440" tIns="45720" rIns="91440" bIns="45720" anchor="t">
            <a:spAutoFit/>
          </a:bodyPr>
          <a:lstStyle/>
          <a:p>
            <a:pPr defTabSz="914049">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a:t>
            </a:r>
            <a:r>
              <a:rPr lang="en-US" sz="1600" b="1" kern="0">
                <a:solidFill>
                  <a:schemeClr val="accent1"/>
                </a:solidFill>
                <a:latin typeface="Calibri"/>
                <a:ea typeface="Segoe UI Semilight" charset="0"/>
                <a:cs typeface="Calibri"/>
              </a:rPr>
              <a:t>Synapse Analytics</a:t>
            </a:r>
            <a:endParaRPr kumimoji="0" lang="en-US" sz="1600" b="1" i="0" u="none" strike="noStrike" kern="0" cap="none" normalizeH="0" baseline="0" noProof="0">
              <a:ln>
                <a:noFill/>
              </a:ln>
              <a:solidFill>
                <a:schemeClr val="accent1"/>
              </a:solidFill>
              <a:effectLst/>
              <a:uLnTx/>
              <a:uFillTx/>
              <a:latin typeface="Calibri"/>
              <a:ea typeface="Segoe UI Semilight" charset="0"/>
              <a:cs typeface="Calibri"/>
            </a:endParaRPr>
          </a:p>
          <a:p>
            <a:pPr lvl="0" defTabSz="914049">
              <a:defRPr/>
            </a:pPr>
            <a:r>
              <a:rPr lang="en-US" sz="1600" b="1">
                <a:latin typeface="Calibri"/>
                <a:cs typeface="Calibri"/>
              </a:rPr>
              <a:t>for complex queries across petabytes of data</a:t>
            </a:r>
            <a:endParaRPr kumimoji="0" lang="en-US" sz="1600" b="1" i="0" u="none" strike="noStrike" kern="0" cap="none" normalizeH="0" baseline="0" noProof="0">
              <a:ln>
                <a:noFill/>
              </a:ln>
              <a:solidFill>
                <a:schemeClr val="accent1"/>
              </a:solidFill>
              <a:effectLst/>
              <a:uLnTx/>
              <a:uFillTx/>
              <a:latin typeface="Calibri"/>
              <a:ea typeface="Segoe UI Semilight" charset="0"/>
              <a:cs typeface="Calibri"/>
            </a:endParaRPr>
          </a:p>
        </p:txBody>
      </p:sp>
      <p:sp>
        <p:nvSpPr>
          <p:cNvPr id="183" name="Freeform 182">
            <a:extLst>
              <a:ext uri="{FF2B5EF4-FFF2-40B4-BE49-F238E27FC236}">
                <a16:creationId xmlns:a16="http://schemas.microsoft.com/office/drawing/2014/main" id="{5307BE83-3E30-7A4F-A937-E3E11C1AD13D}"/>
              </a:ext>
            </a:extLst>
          </p:cNvPr>
          <p:cNvSpPr/>
          <p:nvPr/>
        </p:nvSpPr>
        <p:spPr>
          <a:xfrm>
            <a:off x="8837257" y="2230721"/>
            <a:ext cx="176522" cy="226400"/>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normalizeH="0" baseline="0" noProof="0">
              <a:ln>
                <a:noFill/>
              </a:ln>
              <a:solidFill>
                <a:srgbClr val="FFFFFF"/>
              </a:solidFill>
              <a:effectLst/>
              <a:uLnTx/>
              <a:uFillTx/>
              <a:latin typeface="Calibri"/>
              <a:cs typeface="Calibri"/>
            </a:endParaRPr>
          </a:p>
        </p:txBody>
      </p:sp>
      <p:sp>
        <p:nvSpPr>
          <p:cNvPr id="188" name="Rectangle 187">
            <a:extLst>
              <a:ext uri="{FF2B5EF4-FFF2-40B4-BE49-F238E27FC236}">
                <a16:creationId xmlns:a16="http://schemas.microsoft.com/office/drawing/2014/main" id="{4701EBC6-65DE-7447-9572-427FB99E2D0C}"/>
              </a:ext>
            </a:extLst>
          </p:cNvPr>
          <p:cNvSpPr/>
          <p:nvPr/>
        </p:nvSpPr>
        <p:spPr>
          <a:xfrm>
            <a:off x="9065923" y="2117106"/>
            <a:ext cx="2606204" cy="1077218"/>
          </a:xfrm>
          <a:prstGeom prst="rect">
            <a:avLst/>
          </a:prstGeom>
        </p:spPr>
        <p:txBody>
          <a:bodyPr wrap="square" lIns="91440" tIns="45720" rIns="91440" bIns="45720"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Data Lake</a:t>
            </a:r>
          </a:p>
          <a:p>
            <a:pPr defTabSz="914049">
              <a:defRPr/>
            </a:pPr>
            <a:r>
              <a:rPr lang="en-US" sz="1600" b="1">
                <a:latin typeface="Calibri"/>
                <a:cs typeface="Calibri"/>
              </a:rPr>
              <a:t>for processing and analytics on data of any size, shape, and speed</a:t>
            </a:r>
          </a:p>
        </p:txBody>
      </p:sp>
      <p:sp>
        <p:nvSpPr>
          <p:cNvPr id="186" name="Rectangle 185">
            <a:extLst>
              <a:ext uri="{FF2B5EF4-FFF2-40B4-BE49-F238E27FC236}">
                <a16:creationId xmlns:a16="http://schemas.microsoft.com/office/drawing/2014/main" id="{864F48DE-788E-6B4F-A808-99227DD664E1}"/>
              </a:ext>
            </a:extLst>
          </p:cNvPr>
          <p:cNvSpPr/>
          <p:nvPr/>
        </p:nvSpPr>
        <p:spPr>
          <a:xfrm>
            <a:off x="928075" y="3395014"/>
            <a:ext cx="2783134" cy="584775"/>
          </a:xfrm>
          <a:prstGeom prst="rect">
            <a:avLst/>
          </a:prstGeom>
        </p:spPr>
        <p:txBody>
          <a:bodyPr wrap="none" lIns="91440" tIns="45720" rIns="91440" bIns="45720" anchor="t">
            <a:spAutoFit/>
          </a:bodyPr>
          <a:lstStyle/>
          <a:p>
            <a:pPr marL="0" marR="0" lvl="0" indent="0" algn="l" defTabSz="914049" rtl="0" eaLnBrk="1" fontAlgn="auto" latinLnBrk="0" hangingPunct="1">
              <a:buClrTx/>
              <a:buSzTx/>
              <a:buFontTx/>
              <a:buNone/>
              <a:tabLst/>
              <a:defRPr/>
            </a:pPr>
            <a:r>
              <a:rPr kumimoji="0" lang="en-US" sz="1600" b="1" i="0" u="none" strike="noStrike" kern="0" cap="none" normalizeH="0" baseline="0" noProof="0">
                <a:ln>
                  <a:noFill/>
                </a:ln>
                <a:solidFill>
                  <a:schemeClr val="accent1"/>
                </a:solidFill>
                <a:effectLst/>
                <a:uLnTx/>
                <a:uFillTx/>
                <a:latin typeface="Calibri"/>
                <a:ea typeface="Segoe UI Semilight" charset="0"/>
                <a:cs typeface="Calibri"/>
              </a:rPr>
              <a:t>Azure Cosmos DB</a:t>
            </a:r>
          </a:p>
          <a:p>
            <a:pPr marL="0" marR="0" lvl="0" indent="0" algn="l" defTabSz="914049" rtl="0" eaLnBrk="1" fontAlgn="auto" latinLnBrk="0" hangingPunct="1">
              <a:buClrTx/>
              <a:buSzTx/>
              <a:buFontTx/>
              <a:buNone/>
              <a:tabLst/>
              <a:defRPr/>
            </a:pPr>
            <a:r>
              <a:rPr lang="en-US" sz="1600" b="1" kern="0">
                <a:latin typeface="Calibri"/>
                <a:ea typeface="Segoe UI Semilight" charset="0"/>
                <a:cs typeface="Calibri"/>
              </a:rPr>
              <a:t>for non-relational/NoSQL data</a:t>
            </a:r>
            <a:endParaRPr lang="en-US" sz="1600" b="1" i="0" u="none" strike="noStrike" kern="0" cap="none" normalizeH="0" baseline="0" noProof="0">
              <a:ln>
                <a:noFill/>
              </a:ln>
              <a:effectLst/>
              <a:uLnTx/>
              <a:uFillTx/>
              <a:latin typeface="Calibri"/>
              <a:ea typeface="Segoe UI Semilight" charset="0"/>
              <a:cs typeface="Calibri"/>
            </a:endParaRPr>
          </a:p>
        </p:txBody>
      </p:sp>
      <p:sp>
        <p:nvSpPr>
          <p:cNvPr id="122" name="Rectangle 121">
            <a:extLst>
              <a:ext uri="{FF2B5EF4-FFF2-40B4-BE49-F238E27FC236}">
                <a16:creationId xmlns:a16="http://schemas.microsoft.com/office/drawing/2014/main" id="{DC73B943-48C8-4A95-B163-E3498896B56F}"/>
              </a:ext>
            </a:extLst>
          </p:cNvPr>
          <p:cNvSpPr/>
          <p:nvPr/>
        </p:nvSpPr>
        <p:spPr>
          <a:xfrm>
            <a:off x="928075" y="4314261"/>
            <a:ext cx="2927404" cy="830997"/>
          </a:xfrm>
          <a:prstGeom prst="rect">
            <a:avLst/>
          </a:prstGeom>
        </p:spPr>
        <p:txBody>
          <a:bodyPr wrap="square" lIns="91440" tIns="45720" rIns="91440" bIns="45720" anchor="t">
            <a:spAutoFit/>
          </a:bodyPr>
          <a:lstStyle/>
          <a:p>
            <a:pPr marL="0" marR="0" lvl="0" indent="0" algn="l" defTabSz="914049" rtl="0" eaLnBrk="1" fontAlgn="auto" latinLnBrk="0" hangingPunct="1">
              <a:buClrTx/>
              <a:buSzTx/>
              <a:buFontTx/>
              <a:buNone/>
              <a:tabLst/>
              <a:defRPr/>
            </a:pPr>
            <a:r>
              <a:rPr lang="en-US" sz="1600" b="1" kern="0">
                <a:solidFill>
                  <a:schemeClr val="accent1"/>
                </a:solidFill>
                <a:latin typeface="Calibri"/>
                <a:ea typeface="Segoe UI Semilight" charset="0"/>
                <a:cs typeface="Calibri"/>
              </a:rPr>
              <a:t>Azure databases for MySQL, PostgreSQL, and MariaDB</a:t>
            </a:r>
          </a:p>
          <a:p>
            <a:pPr defTabSz="914049">
              <a:defRPr/>
            </a:pPr>
            <a:r>
              <a:rPr lang="en-US" sz="1600" b="1" kern="0">
                <a:latin typeface="Calibri"/>
                <a:cs typeface="Calibri"/>
              </a:rPr>
              <a:t>open source relational data</a:t>
            </a:r>
            <a:endParaRPr lang="en-US"/>
          </a:p>
        </p:txBody>
      </p:sp>
      <p:sp>
        <p:nvSpPr>
          <p:cNvPr id="5" name="TextBox 4">
            <a:extLst>
              <a:ext uri="{FF2B5EF4-FFF2-40B4-BE49-F238E27FC236}">
                <a16:creationId xmlns:a16="http://schemas.microsoft.com/office/drawing/2014/main" id="{F5943DC8-05E4-4E86-9B56-729A245E1472}"/>
              </a:ext>
            </a:extLst>
          </p:cNvPr>
          <p:cNvSpPr txBox="1"/>
          <p:nvPr/>
        </p:nvSpPr>
        <p:spPr>
          <a:xfrm>
            <a:off x="9065923" y="3433836"/>
            <a:ext cx="2133533" cy="830997"/>
          </a:xfrm>
          <a:prstGeom prst="rect">
            <a:avLst/>
          </a:prstGeom>
          <a:noFill/>
        </p:spPr>
        <p:txBody>
          <a:bodyPr wrap="square" lIns="91440" tIns="45720" rIns="91440" bIns="45720" rtlCol="0" anchor="t">
            <a:spAutoFit/>
          </a:bodyPr>
          <a:lstStyle/>
          <a:p>
            <a:r>
              <a:rPr lang="en-US" sz="1600" b="1" kern="0">
                <a:solidFill>
                  <a:schemeClr val="accent1"/>
                </a:solidFill>
                <a:latin typeface="Calibri"/>
                <a:ea typeface="Segoe UI Semilight" charset="0"/>
                <a:cs typeface="Calibri"/>
              </a:rPr>
              <a:t>Azure Databricks</a:t>
            </a:r>
          </a:p>
          <a:p>
            <a:r>
              <a:rPr lang="en-US" sz="1600" b="1" kern="0">
                <a:latin typeface="Calibri"/>
                <a:ea typeface="Segoe UI Semilight" charset="0"/>
                <a:cs typeface="Calibri"/>
              </a:rPr>
              <a:t>for big data analytics and AI solutions</a:t>
            </a:r>
          </a:p>
        </p:txBody>
      </p:sp>
      <p:sp>
        <p:nvSpPr>
          <p:cNvPr id="10" name="Rectangle 9">
            <a:extLst>
              <a:ext uri="{FF2B5EF4-FFF2-40B4-BE49-F238E27FC236}">
                <a16:creationId xmlns:a16="http://schemas.microsoft.com/office/drawing/2014/main" id="{32566DD4-3FF9-4FCF-A4C2-1D5314AF4DF6}"/>
              </a:ext>
            </a:extLst>
          </p:cNvPr>
          <p:cNvSpPr/>
          <p:nvPr/>
        </p:nvSpPr>
        <p:spPr>
          <a:xfrm>
            <a:off x="9065923" y="4635975"/>
            <a:ext cx="2323072" cy="584775"/>
          </a:xfrm>
          <a:prstGeom prst="rect">
            <a:avLst/>
          </a:prstGeom>
        </p:spPr>
        <p:txBody>
          <a:bodyPr wrap="none" lIns="91440" tIns="45720" rIns="91440" bIns="45720" anchor="t">
            <a:spAutoFit/>
          </a:bodyPr>
          <a:lstStyle/>
          <a:p>
            <a:r>
              <a:rPr lang="en-US" sz="1600" b="1" kern="0">
                <a:solidFill>
                  <a:schemeClr val="accent1"/>
                </a:solidFill>
                <a:latin typeface="Calibri"/>
                <a:ea typeface="Segoe UI Semilight" charset="0"/>
                <a:cs typeface="Calibri"/>
              </a:rPr>
              <a:t>Azure HDInsight</a:t>
            </a:r>
          </a:p>
          <a:p>
            <a:r>
              <a:rPr lang="en-US" sz="1600" b="1" kern="0">
                <a:latin typeface="Calibri"/>
                <a:ea typeface="Segoe UI Semilight" charset="0"/>
                <a:cs typeface="Calibri"/>
              </a:rPr>
              <a:t>for open source analytics</a:t>
            </a:r>
          </a:p>
        </p:txBody>
      </p:sp>
      <p:cxnSp>
        <p:nvCxnSpPr>
          <p:cNvPr id="86" name="Straight Connector 85">
            <a:extLst>
              <a:ext uri="{FF2B5EF4-FFF2-40B4-BE49-F238E27FC236}">
                <a16:creationId xmlns:a16="http://schemas.microsoft.com/office/drawing/2014/main" id="{AEBEC882-542E-466C-BC89-127009CADEE2}"/>
              </a:ext>
            </a:extLst>
          </p:cNvPr>
          <p:cNvCxnSpPr>
            <a:cxnSpLocks/>
          </p:cNvCxnSpPr>
          <p:nvPr/>
        </p:nvCxnSpPr>
        <p:spPr>
          <a:xfrm>
            <a:off x="586740" y="5670890"/>
            <a:ext cx="110185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2D54C68-6F04-454F-89FA-D9389926413E}"/>
              </a:ext>
            </a:extLst>
          </p:cNvPr>
          <p:cNvSpPr/>
          <p:nvPr/>
        </p:nvSpPr>
        <p:spPr>
          <a:xfrm>
            <a:off x="8868229"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1"/>
                </a:solidFill>
                <a:effectLst/>
                <a:uLnTx/>
                <a:uFillTx/>
                <a:latin typeface="Calibri"/>
                <a:ea typeface="Segoe UI Semilight" charset="0"/>
                <a:cs typeface="Calibri"/>
              </a:rPr>
              <a:t>Security and performance</a:t>
            </a:r>
          </a:p>
        </p:txBody>
      </p:sp>
      <p:sp>
        <p:nvSpPr>
          <p:cNvPr id="88" name="Rectangle 87">
            <a:extLst>
              <a:ext uri="{FF2B5EF4-FFF2-40B4-BE49-F238E27FC236}">
                <a16:creationId xmlns:a16="http://schemas.microsoft.com/office/drawing/2014/main" id="{2020A4BE-566C-4B99-9736-7764FB40EA76}"/>
              </a:ext>
            </a:extLst>
          </p:cNvPr>
          <p:cNvSpPr/>
          <p:nvPr/>
        </p:nvSpPr>
        <p:spPr>
          <a:xfrm>
            <a:off x="4875436" y="5888458"/>
            <a:ext cx="2441128" cy="307777"/>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1"/>
                </a:solidFill>
                <a:effectLst/>
                <a:uLnTx/>
                <a:uFillTx/>
                <a:latin typeface="Calibri"/>
                <a:ea typeface="Segoe UI Semilight" charset="0"/>
                <a:cs typeface="Calibri"/>
              </a:rPr>
              <a:t>Flexibility of choice</a:t>
            </a:r>
          </a:p>
        </p:txBody>
      </p:sp>
      <p:sp>
        <p:nvSpPr>
          <p:cNvPr id="89" name="Rectangle 88">
            <a:extLst>
              <a:ext uri="{FF2B5EF4-FFF2-40B4-BE49-F238E27FC236}">
                <a16:creationId xmlns:a16="http://schemas.microsoft.com/office/drawing/2014/main" id="{BC1B820C-FA92-4B06-86D7-D2F33F5B9121}"/>
              </a:ext>
            </a:extLst>
          </p:cNvPr>
          <p:cNvSpPr/>
          <p:nvPr/>
        </p:nvSpPr>
        <p:spPr>
          <a:xfrm>
            <a:off x="882643" y="5734571"/>
            <a:ext cx="2441128" cy="615553"/>
          </a:xfrm>
          <a:prstGeom prst="rect">
            <a:avLst/>
          </a:prstGeom>
          <a:noFill/>
          <a:ln w="9525" cap="flat" cmpd="sng" algn="ctr">
            <a:noFill/>
            <a:prstDash val="dash"/>
          </a:ln>
          <a:effectLst/>
        </p:spPr>
        <p:txBody>
          <a:bodyPr wrap="square" lIns="91440" tIns="0" rIns="91440" bIns="0" rtlCol="0" anchor="ctr" anchorCtr="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chemeClr val="accent1"/>
                </a:solidFill>
                <a:effectLst/>
                <a:uLnTx/>
                <a:uFillTx/>
                <a:latin typeface="Calibri"/>
                <a:ea typeface="Segoe UI Semilight" charset="0"/>
                <a:cs typeface="Calibri"/>
              </a:rPr>
              <a:t>Reason over any data, anywhere</a:t>
            </a:r>
          </a:p>
        </p:txBody>
      </p:sp>
      <p:cxnSp>
        <p:nvCxnSpPr>
          <p:cNvPr id="14" name="Straight Connector 13">
            <a:extLst>
              <a:ext uri="{FF2B5EF4-FFF2-40B4-BE49-F238E27FC236}">
                <a16:creationId xmlns:a16="http://schemas.microsoft.com/office/drawing/2014/main" id="{2719D439-A9E4-4FE4-92D5-4D6192E4C30F}"/>
              </a:ext>
            </a:extLst>
          </p:cNvPr>
          <p:cNvCxnSpPr>
            <a:stCxn id="72" idx="2"/>
            <a:endCxn id="73" idx="0"/>
          </p:cNvCxnSpPr>
          <p:nvPr/>
        </p:nvCxnSpPr>
        <p:spPr>
          <a:xfrm>
            <a:off x="6096001" y="3137750"/>
            <a:ext cx="1" cy="976256"/>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1141F0-A650-43F9-8800-65A1AEB613FE}"/>
              </a:ext>
            </a:extLst>
          </p:cNvPr>
          <p:cNvCxnSpPr>
            <a:cxnSpLocks/>
            <a:stCxn id="72" idx="3"/>
            <a:endCxn id="134" idx="1"/>
          </p:cNvCxnSpPr>
          <p:nvPr/>
        </p:nvCxnSpPr>
        <p:spPr>
          <a:xfrm flipV="1">
            <a:off x="6908082" y="1716207"/>
            <a:ext cx="1847556" cy="1273041"/>
          </a:xfrm>
          <a:prstGeom prst="bentConnector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E94BAA2-7A96-4730-B5E1-C90B634B5E43}"/>
              </a:ext>
            </a:extLst>
          </p:cNvPr>
          <p:cNvCxnSpPr>
            <a:cxnSpLocks/>
            <a:stCxn id="72" idx="1"/>
            <a:endCxn id="83" idx="3"/>
          </p:cNvCxnSpPr>
          <p:nvPr/>
        </p:nvCxnSpPr>
        <p:spPr>
          <a:xfrm rot="10800000">
            <a:off x="2753999" y="1680628"/>
            <a:ext cx="2529921" cy="1308621"/>
          </a:xfrm>
          <a:prstGeom prst="bentConnector3">
            <a:avLst>
              <a:gd name="adj1" fmla="val 5000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03E8E136-100A-46BB-B64B-41D3A847F517}"/>
              </a:ext>
            </a:extLst>
          </p:cNvPr>
          <p:cNvSpPr/>
          <p:nvPr/>
        </p:nvSpPr>
        <p:spPr bwMode="auto">
          <a:xfrm>
            <a:off x="540317" y="3424943"/>
            <a:ext cx="294442" cy="27266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0" name="Group 99">
            <a:extLst>
              <a:ext uri="{FF2B5EF4-FFF2-40B4-BE49-F238E27FC236}">
                <a16:creationId xmlns:a16="http://schemas.microsoft.com/office/drawing/2014/main" id="{EDF87CFB-A504-4DA6-BEDA-227DEC1CEAEC}"/>
              </a:ext>
            </a:extLst>
          </p:cNvPr>
          <p:cNvGrpSpPr/>
          <p:nvPr/>
        </p:nvGrpSpPr>
        <p:grpSpPr>
          <a:xfrm>
            <a:off x="8837257" y="3503075"/>
            <a:ext cx="196389" cy="200174"/>
            <a:chOff x="7158422" y="1607015"/>
            <a:chExt cx="2726357" cy="2778897"/>
          </a:xfrm>
        </p:grpSpPr>
        <p:sp>
          <p:nvSpPr>
            <p:cNvPr id="101" name="Freeform 242">
              <a:extLst>
                <a:ext uri="{FF2B5EF4-FFF2-40B4-BE49-F238E27FC236}">
                  <a16:creationId xmlns:a16="http://schemas.microsoft.com/office/drawing/2014/main" id="{994817FE-A2C4-4C51-97A7-5FB03AC345F5}"/>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Calibri"/>
                <a:ea typeface="Arial" charset="0"/>
                <a:cs typeface="Calibri"/>
              </a:endParaRPr>
            </a:p>
          </p:txBody>
        </p:sp>
        <p:sp>
          <p:nvSpPr>
            <p:cNvPr id="102" name="Diamond 101">
              <a:extLst>
                <a:ext uri="{FF2B5EF4-FFF2-40B4-BE49-F238E27FC236}">
                  <a16:creationId xmlns:a16="http://schemas.microsoft.com/office/drawing/2014/main" id="{2EAD3ADC-35ED-4361-ACAA-BA126F7E35D7}"/>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Calibri"/>
              </a:endParaRPr>
            </a:p>
          </p:txBody>
        </p:sp>
        <p:sp>
          <p:nvSpPr>
            <p:cNvPr id="109" name="Freeform 243">
              <a:extLst>
                <a:ext uri="{FF2B5EF4-FFF2-40B4-BE49-F238E27FC236}">
                  <a16:creationId xmlns:a16="http://schemas.microsoft.com/office/drawing/2014/main" id="{0E57C531-76BC-4321-B1DF-D9DD6E5BF703}"/>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Calibri"/>
                <a:ea typeface="Arial" charset="0"/>
                <a:cs typeface="Calibri"/>
              </a:endParaRPr>
            </a:p>
          </p:txBody>
        </p:sp>
        <p:sp>
          <p:nvSpPr>
            <p:cNvPr id="110" name="Diamond 109">
              <a:extLst>
                <a:ext uri="{FF2B5EF4-FFF2-40B4-BE49-F238E27FC236}">
                  <a16:creationId xmlns:a16="http://schemas.microsoft.com/office/drawing/2014/main" id="{056DCBCE-6644-4D67-A4B1-A0AC4F750264}"/>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Calibri"/>
              </a:endParaRPr>
            </a:p>
          </p:txBody>
        </p:sp>
      </p:grpSp>
      <p:grpSp>
        <p:nvGrpSpPr>
          <p:cNvPr id="111" name="Graphic 25">
            <a:extLst>
              <a:ext uri="{FF2B5EF4-FFF2-40B4-BE49-F238E27FC236}">
                <a16:creationId xmlns:a16="http://schemas.microsoft.com/office/drawing/2014/main" id="{B4B30514-FA84-4D8D-B11F-938F19DF2A27}"/>
              </a:ext>
            </a:extLst>
          </p:cNvPr>
          <p:cNvGrpSpPr/>
          <p:nvPr/>
        </p:nvGrpSpPr>
        <p:grpSpPr>
          <a:xfrm>
            <a:off x="8837257" y="4647581"/>
            <a:ext cx="254718" cy="231822"/>
            <a:chOff x="5848220" y="910582"/>
            <a:chExt cx="1739837" cy="1583436"/>
          </a:xfrm>
        </p:grpSpPr>
        <p:sp>
          <p:nvSpPr>
            <p:cNvPr id="112" name="Freeform: Shape 111">
              <a:extLst>
                <a:ext uri="{FF2B5EF4-FFF2-40B4-BE49-F238E27FC236}">
                  <a16:creationId xmlns:a16="http://schemas.microsoft.com/office/drawing/2014/main" id="{BA44725A-CC21-49B7-99DA-68F0D89A5888}"/>
                </a:ext>
              </a:extLst>
            </p:cNvPr>
            <p:cNvSpPr/>
            <p:nvPr/>
          </p:nvSpPr>
          <p:spPr>
            <a:xfrm>
              <a:off x="6396574" y="1416265"/>
              <a:ext cx="638175" cy="523875"/>
            </a:xfrm>
            <a:custGeom>
              <a:avLst/>
              <a:gdLst>
                <a:gd name="connsiteX0" fmla="*/ 95917 w 638175"/>
                <a:gd name="connsiteY0" fmla="*/ 522922 h 523875"/>
                <a:gd name="connsiteX1" fmla="*/ 549688 w 638175"/>
                <a:gd name="connsiteY1" fmla="*/ 522922 h 523875"/>
                <a:gd name="connsiteX2" fmla="*/ 638747 w 638175"/>
                <a:gd name="connsiteY2" fmla="*/ 365760 h 523875"/>
                <a:gd name="connsiteX3" fmla="*/ 423100 w 638175"/>
                <a:gd name="connsiteY3" fmla="*/ 7334 h 523875"/>
                <a:gd name="connsiteX4" fmla="*/ 323755 w 638175"/>
                <a:gd name="connsiteY4" fmla="*/ 21907 h 523875"/>
                <a:gd name="connsiteX5" fmla="*/ 223933 w 638175"/>
                <a:gd name="connsiteY5" fmla="*/ 7144 h 523875"/>
                <a:gd name="connsiteX6" fmla="*/ 7144 w 638175"/>
                <a:gd name="connsiteY6" fmla="*/ 366236 h 523875"/>
                <a:gd name="connsiteX7" fmla="*/ 95917 w 638175"/>
                <a:gd name="connsiteY7" fmla="*/ 522922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8175" h="523875">
                  <a:moveTo>
                    <a:pt x="95917" y="522922"/>
                  </a:moveTo>
                  <a:lnTo>
                    <a:pt x="549688" y="522922"/>
                  </a:lnTo>
                  <a:cubicBezTo>
                    <a:pt x="565118" y="462724"/>
                    <a:pt x="596360" y="408718"/>
                    <a:pt x="638747" y="365760"/>
                  </a:cubicBezTo>
                  <a:lnTo>
                    <a:pt x="423100" y="7334"/>
                  </a:lnTo>
                  <a:cubicBezTo>
                    <a:pt x="391573" y="16764"/>
                    <a:pt x="358235" y="21907"/>
                    <a:pt x="323755" y="21907"/>
                  </a:cubicBezTo>
                  <a:cubicBezTo>
                    <a:pt x="289084" y="21907"/>
                    <a:pt x="255556" y="16669"/>
                    <a:pt x="223933" y="7144"/>
                  </a:cubicBezTo>
                  <a:lnTo>
                    <a:pt x="7144" y="366236"/>
                  </a:lnTo>
                  <a:cubicBezTo>
                    <a:pt x="49340" y="409099"/>
                    <a:pt x="80486" y="462915"/>
                    <a:pt x="95917" y="522922"/>
                  </a:cubicBezTo>
                  <a:close/>
                </a:path>
              </a:pathLst>
            </a:custGeom>
            <a:solidFill>
              <a:srgbClr val="0078D7"/>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8956DAC-E9C9-41E6-A653-344963EED2AC}"/>
                </a:ext>
              </a:extLst>
            </p:cNvPr>
            <p:cNvSpPr/>
            <p:nvPr/>
          </p:nvSpPr>
          <p:spPr>
            <a:xfrm>
              <a:off x="6959407" y="1085271"/>
              <a:ext cx="628650" cy="647700"/>
            </a:xfrm>
            <a:custGeom>
              <a:avLst/>
              <a:gdLst>
                <a:gd name="connsiteX0" fmla="*/ 222694 w 628650"/>
                <a:gd name="connsiteY0" fmla="*/ 608267 h 647700"/>
                <a:gd name="connsiteX1" fmla="*/ 322040 w 628650"/>
                <a:gd name="connsiteY1" fmla="*/ 593693 h 647700"/>
                <a:gd name="connsiteX2" fmla="*/ 503396 w 628650"/>
                <a:gd name="connsiteY2" fmla="*/ 645224 h 647700"/>
                <a:gd name="connsiteX3" fmla="*/ 625888 w 628650"/>
                <a:gd name="connsiteY3" fmla="*/ 452152 h 647700"/>
                <a:gd name="connsiteX4" fmla="*/ 362712 w 628650"/>
                <a:gd name="connsiteY4" fmla="*/ 7144 h 647700"/>
                <a:gd name="connsiteX5" fmla="*/ 106966 w 628650"/>
                <a:gd name="connsiteY5" fmla="*/ 7144 h 647700"/>
                <a:gd name="connsiteX6" fmla="*/ 7144 w 628650"/>
                <a:gd name="connsiteY6" fmla="*/ 250031 h 647700"/>
                <a:gd name="connsiteX7" fmla="*/ 222694 w 628650"/>
                <a:gd name="connsiteY7" fmla="*/ 608267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222694" y="608267"/>
                  </a:moveTo>
                  <a:cubicBezTo>
                    <a:pt x="254222" y="598837"/>
                    <a:pt x="287560" y="593693"/>
                    <a:pt x="322040" y="593693"/>
                  </a:cubicBezTo>
                  <a:cubicBezTo>
                    <a:pt x="388525" y="593693"/>
                    <a:pt x="450628" y="612553"/>
                    <a:pt x="503396" y="645224"/>
                  </a:cubicBezTo>
                  <a:lnTo>
                    <a:pt x="625888" y="452152"/>
                  </a:lnTo>
                  <a:lnTo>
                    <a:pt x="362712" y="7144"/>
                  </a:lnTo>
                  <a:lnTo>
                    <a:pt x="106966" y="7144"/>
                  </a:lnTo>
                  <a:cubicBezTo>
                    <a:pt x="106966" y="101727"/>
                    <a:pt x="68770" y="187452"/>
                    <a:pt x="7144" y="250031"/>
                  </a:cubicBezTo>
                  <a:lnTo>
                    <a:pt x="222694" y="608267"/>
                  </a:lnTo>
                  <a:close/>
                </a:path>
              </a:pathLst>
            </a:custGeom>
            <a:solidFill>
              <a:srgbClr val="0078D7"/>
            </a:solid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DF20CF5-3DE0-4565-A38B-776D65D69037}"/>
                </a:ext>
              </a:extLst>
            </p:cNvPr>
            <p:cNvSpPr/>
            <p:nvPr/>
          </p:nvSpPr>
          <p:spPr>
            <a:xfrm>
              <a:off x="5848220" y="1085175"/>
              <a:ext cx="628650" cy="647700"/>
            </a:xfrm>
            <a:custGeom>
              <a:avLst/>
              <a:gdLst>
                <a:gd name="connsiteX0" fmla="*/ 308991 w 628650"/>
                <a:gd name="connsiteY0" fmla="*/ 593789 h 647700"/>
                <a:gd name="connsiteX1" fmla="*/ 408813 w 628650"/>
                <a:gd name="connsiteY1" fmla="*/ 608552 h 647700"/>
                <a:gd name="connsiteX2" fmla="*/ 625507 w 628650"/>
                <a:gd name="connsiteY2" fmla="*/ 249650 h 647700"/>
                <a:gd name="connsiteX3" fmla="*/ 526066 w 628650"/>
                <a:gd name="connsiteY3" fmla="*/ 7144 h 647700"/>
                <a:gd name="connsiteX4" fmla="*/ 278035 w 628650"/>
                <a:gd name="connsiteY4" fmla="*/ 7144 h 647700"/>
                <a:gd name="connsiteX5" fmla="*/ 7144 w 628650"/>
                <a:gd name="connsiteY5" fmla="*/ 452152 h 647700"/>
                <a:gd name="connsiteX6" fmla="*/ 126206 w 628650"/>
                <a:gd name="connsiteY6" fmla="*/ 646176 h 647700"/>
                <a:gd name="connsiteX7" fmla="*/ 308991 w 628650"/>
                <a:gd name="connsiteY7" fmla="*/ 59378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650" h="647700">
                  <a:moveTo>
                    <a:pt x="308991" y="593789"/>
                  </a:moveTo>
                  <a:cubicBezTo>
                    <a:pt x="343662" y="593789"/>
                    <a:pt x="377190" y="599027"/>
                    <a:pt x="408813" y="608552"/>
                  </a:cubicBezTo>
                  <a:lnTo>
                    <a:pt x="625507" y="249650"/>
                  </a:lnTo>
                  <a:cubicBezTo>
                    <a:pt x="564071" y="187166"/>
                    <a:pt x="526066" y="101537"/>
                    <a:pt x="526066" y="7144"/>
                  </a:cubicBezTo>
                  <a:lnTo>
                    <a:pt x="278035" y="7144"/>
                  </a:lnTo>
                  <a:lnTo>
                    <a:pt x="7144" y="452152"/>
                  </a:lnTo>
                  <a:lnTo>
                    <a:pt x="126206" y="646176"/>
                  </a:lnTo>
                  <a:cubicBezTo>
                    <a:pt x="179261" y="613029"/>
                    <a:pt x="241935" y="593789"/>
                    <a:pt x="308991" y="593789"/>
                  </a:cubicBezTo>
                  <a:close/>
                </a:path>
              </a:pathLst>
            </a:custGeom>
            <a:solidFill>
              <a:srgbClr val="0078D7"/>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DB71302-941C-4E68-B160-F19D3AB7629C}"/>
                </a:ext>
              </a:extLst>
            </p:cNvPr>
            <p:cNvSpPr/>
            <p:nvPr/>
          </p:nvSpPr>
          <p:spPr>
            <a:xfrm>
              <a:off x="6329233" y="2103493"/>
              <a:ext cx="762000" cy="390525"/>
            </a:xfrm>
            <a:custGeom>
              <a:avLst/>
              <a:gdLst>
                <a:gd name="connsiteX0" fmla="*/ 616934 w 762000"/>
                <a:gd name="connsiteY0" fmla="*/ 7144 h 390525"/>
                <a:gd name="connsiteX1" fmla="*/ 163259 w 762000"/>
                <a:gd name="connsiteY1" fmla="*/ 7144 h 390525"/>
                <a:gd name="connsiteX2" fmla="*/ 7144 w 762000"/>
                <a:gd name="connsiteY2" fmla="*/ 217361 h 390525"/>
                <a:gd name="connsiteX3" fmla="*/ 110490 w 762000"/>
                <a:gd name="connsiteY3" fmla="*/ 385858 h 390525"/>
                <a:gd name="connsiteX4" fmla="*/ 652272 w 762000"/>
                <a:gd name="connsiteY4" fmla="*/ 385858 h 390525"/>
                <a:gd name="connsiteX5" fmla="*/ 763143 w 762000"/>
                <a:gd name="connsiteY5" fmla="*/ 211074 h 390525"/>
                <a:gd name="connsiteX6" fmla="*/ 616934 w 762000"/>
                <a:gd name="connsiteY6"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390525">
                  <a:moveTo>
                    <a:pt x="616934" y="7144"/>
                  </a:moveTo>
                  <a:lnTo>
                    <a:pt x="163259" y="7144"/>
                  </a:lnTo>
                  <a:cubicBezTo>
                    <a:pt x="140589" y="95822"/>
                    <a:pt x="83439" y="170974"/>
                    <a:pt x="7144" y="217361"/>
                  </a:cubicBezTo>
                  <a:lnTo>
                    <a:pt x="110490" y="385858"/>
                  </a:lnTo>
                  <a:lnTo>
                    <a:pt x="652272" y="385858"/>
                  </a:lnTo>
                  <a:lnTo>
                    <a:pt x="763143" y="211074"/>
                  </a:lnTo>
                  <a:cubicBezTo>
                    <a:pt x="691801" y="164306"/>
                    <a:pt x="638651" y="92011"/>
                    <a:pt x="616934" y="7144"/>
                  </a:cubicBezTo>
                  <a:close/>
                </a:path>
              </a:pathLst>
            </a:custGeom>
            <a:solidFill>
              <a:srgbClr val="0078D7"/>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171902F-1376-436F-B0E6-D32A4FD34B51}"/>
                </a:ext>
              </a:extLst>
            </p:cNvPr>
            <p:cNvSpPr/>
            <p:nvPr/>
          </p:nvSpPr>
          <p:spPr>
            <a:xfrm>
              <a:off x="6727187" y="2103493"/>
              <a:ext cx="371475" cy="390525"/>
            </a:xfrm>
            <a:custGeom>
              <a:avLst/>
              <a:gdLst>
                <a:gd name="connsiteX0" fmla="*/ 365188 w 371475"/>
                <a:gd name="connsiteY0" fmla="*/ 211074 h 390525"/>
                <a:gd name="connsiteX1" fmla="*/ 218980 w 371475"/>
                <a:gd name="connsiteY1" fmla="*/ 7144 h 390525"/>
                <a:gd name="connsiteX2" fmla="*/ 7144 w 371475"/>
                <a:gd name="connsiteY2" fmla="*/ 7144 h 390525"/>
                <a:gd name="connsiteX3" fmla="*/ 254794 w 371475"/>
                <a:gd name="connsiteY3" fmla="*/ 385096 h 390525"/>
                <a:gd name="connsiteX4" fmla="*/ 365188 w 371475"/>
                <a:gd name="connsiteY4" fmla="*/ 211074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90525">
                  <a:moveTo>
                    <a:pt x="365188" y="211074"/>
                  </a:moveTo>
                  <a:cubicBezTo>
                    <a:pt x="293846" y="164306"/>
                    <a:pt x="240697" y="92011"/>
                    <a:pt x="218980" y="7144"/>
                  </a:cubicBezTo>
                  <a:lnTo>
                    <a:pt x="7144" y="7144"/>
                  </a:lnTo>
                  <a:cubicBezTo>
                    <a:pt x="33528" y="165164"/>
                    <a:pt x="125825" y="300895"/>
                    <a:pt x="254794" y="385096"/>
                  </a:cubicBezTo>
                  <a:lnTo>
                    <a:pt x="365188" y="211074"/>
                  </a:lnTo>
                  <a:close/>
                </a:path>
              </a:pathLst>
            </a:custGeom>
            <a:solidFill>
              <a:schemeClr val="bg1">
                <a:alpha val="75000"/>
              </a:scheme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BC41267E-C780-4B7F-BBBE-F7B6342BF652}"/>
                </a:ext>
              </a:extLst>
            </p:cNvPr>
            <p:cNvSpPr/>
            <p:nvPr/>
          </p:nvSpPr>
          <p:spPr>
            <a:xfrm>
              <a:off x="6724804" y="1584761"/>
              <a:ext cx="314325" cy="352425"/>
            </a:xfrm>
            <a:custGeom>
              <a:avLst/>
              <a:gdLst>
                <a:gd name="connsiteX0" fmla="*/ 7144 w 314325"/>
                <a:gd name="connsiteY0" fmla="*/ 354425 h 352425"/>
                <a:gd name="connsiteX1" fmla="*/ 221361 w 314325"/>
                <a:gd name="connsiteY1" fmla="*/ 354425 h 352425"/>
                <a:gd name="connsiteX2" fmla="*/ 310420 w 314325"/>
                <a:gd name="connsiteY2" fmla="*/ 197263 h 352425"/>
                <a:gd name="connsiteX3" fmla="*/ 196025 w 314325"/>
                <a:gd name="connsiteY3" fmla="*/ 7144 h 352425"/>
                <a:gd name="connsiteX4" fmla="*/ 7144 w 314325"/>
                <a:gd name="connsiteY4" fmla="*/ 354425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52425">
                  <a:moveTo>
                    <a:pt x="7144" y="354425"/>
                  </a:moveTo>
                  <a:lnTo>
                    <a:pt x="221361" y="354425"/>
                  </a:lnTo>
                  <a:cubicBezTo>
                    <a:pt x="236792" y="294227"/>
                    <a:pt x="268034" y="240221"/>
                    <a:pt x="310420" y="197263"/>
                  </a:cubicBezTo>
                  <a:lnTo>
                    <a:pt x="196025" y="7144"/>
                  </a:lnTo>
                  <a:cubicBezTo>
                    <a:pt x="95631" y="94298"/>
                    <a:pt x="26289" y="216313"/>
                    <a:pt x="7144" y="354425"/>
                  </a:cubicBezTo>
                  <a:close/>
                </a:path>
              </a:pathLst>
            </a:custGeom>
            <a:solidFill>
              <a:schemeClr val="bg1">
                <a:alpha val="75000"/>
              </a:scheme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4BF761D-B0D6-46FD-9B0F-5BC45C662A09}"/>
                </a:ext>
              </a:extLst>
            </p:cNvPr>
            <p:cNvSpPr/>
            <p:nvPr/>
          </p:nvSpPr>
          <p:spPr>
            <a:xfrm>
              <a:off x="7058943" y="1447411"/>
              <a:ext cx="523875" cy="285750"/>
            </a:xfrm>
            <a:custGeom>
              <a:avLst/>
              <a:gdLst>
                <a:gd name="connsiteX0" fmla="*/ 230219 w 523875"/>
                <a:gd name="connsiteY0" fmla="*/ 7144 h 285750"/>
                <a:gd name="connsiteX1" fmla="*/ 7144 w 523875"/>
                <a:gd name="connsiteY1" fmla="*/ 53245 h 285750"/>
                <a:gd name="connsiteX2" fmla="*/ 123158 w 523875"/>
                <a:gd name="connsiteY2" fmla="*/ 246126 h 285750"/>
                <a:gd name="connsiteX3" fmla="*/ 222504 w 523875"/>
                <a:gd name="connsiteY3" fmla="*/ 231553 h 285750"/>
                <a:gd name="connsiteX4" fmla="*/ 403860 w 523875"/>
                <a:gd name="connsiteY4" fmla="*/ 283083 h 285750"/>
                <a:gd name="connsiteX5" fmla="*/ 525589 w 523875"/>
                <a:gd name="connsiteY5" fmla="*/ 91059 h 285750"/>
                <a:gd name="connsiteX6" fmla="*/ 230219 w 523875"/>
                <a:gd name="connsiteY6" fmla="*/ 7144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85750">
                  <a:moveTo>
                    <a:pt x="230219" y="7144"/>
                  </a:moveTo>
                  <a:cubicBezTo>
                    <a:pt x="150971" y="7144"/>
                    <a:pt x="75533" y="23622"/>
                    <a:pt x="7144" y="53245"/>
                  </a:cubicBezTo>
                  <a:lnTo>
                    <a:pt x="123158" y="246126"/>
                  </a:lnTo>
                  <a:cubicBezTo>
                    <a:pt x="154686" y="236696"/>
                    <a:pt x="188024" y="231553"/>
                    <a:pt x="222504" y="231553"/>
                  </a:cubicBezTo>
                  <a:cubicBezTo>
                    <a:pt x="288988" y="231553"/>
                    <a:pt x="351092" y="250412"/>
                    <a:pt x="403860" y="283083"/>
                  </a:cubicBezTo>
                  <a:lnTo>
                    <a:pt x="525589" y="91059"/>
                  </a:lnTo>
                  <a:cubicBezTo>
                    <a:pt x="439769" y="37909"/>
                    <a:pt x="338518" y="7144"/>
                    <a:pt x="230219" y="7144"/>
                  </a:cubicBezTo>
                  <a:close/>
                </a:path>
              </a:pathLst>
            </a:custGeom>
            <a:solidFill>
              <a:schemeClr val="bg1">
                <a:alpha val="75000"/>
              </a:scheme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7FD2631-FCE5-483C-A38D-939A394BCD8F}"/>
                </a:ext>
              </a:extLst>
            </p:cNvPr>
            <p:cNvSpPr/>
            <p:nvPr/>
          </p:nvSpPr>
          <p:spPr>
            <a:xfrm>
              <a:off x="5975474"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6E2B221-9073-411A-912F-13D621C79921}"/>
                </a:ext>
              </a:extLst>
            </p:cNvPr>
            <p:cNvSpPr/>
            <p:nvPr/>
          </p:nvSpPr>
          <p:spPr>
            <a:xfrm>
              <a:off x="6538592" y="910582"/>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B19DC0F-AE15-4DD0-8EBF-6DFCE8550C99}"/>
                </a:ext>
              </a:extLst>
            </p:cNvPr>
            <p:cNvSpPr/>
            <p:nvPr/>
          </p:nvSpPr>
          <p:spPr>
            <a:xfrm>
              <a:off x="7099710" y="1843175"/>
              <a:ext cx="361950" cy="361950"/>
            </a:xfrm>
            <a:custGeom>
              <a:avLst/>
              <a:gdLst>
                <a:gd name="connsiteX0" fmla="*/ 356330 w 361950"/>
                <a:gd name="connsiteY0" fmla="*/ 181737 h 361950"/>
                <a:gd name="connsiteX1" fmla="*/ 181737 w 361950"/>
                <a:gd name="connsiteY1" fmla="*/ 356330 h 361950"/>
                <a:gd name="connsiteX2" fmla="*/ 7144 w 361950"/>
                <a:gd name="connsiteY2" fmla="*/ 181737 h 361950"/>
                <a:gd name="connsiteX3" fmla="*/ 181737 w 361950"/>
                <a:gd name="connsiteY3" fmla="*/ 7144 h 361950"/>
                <a:gd name="connsiteX4" fmla="*/ 356330 w 361950"/>
                <a:gd name="connsiteY4" fmla="*/ 181737 h 36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61950">
                  <a:moveTo>
                    <a:pt x="356330" y="181737"/>
                  </a:moveTo>
                  <a:cubicBezTo>
                    <a:pt x="356330" y="278162"/>
                    <a:pt x="278162" y="356330"/>
                    <a:pt x="181737" y="356330"/>
                  </a:cubicBezTo>
                  <a:cubicBezTo>
                    <a:pt x="85312" y="356330"/>
                    <a:pt x="7144" y="278162"/>
                    <a:pt x="7144" y="181737"/>
                  </a:cubicBezTo>
                  <a:cubicBezTo>
                    <a:pt x="7144" y="85312"/>
                    <a:pt x="85312" y="7144"/>
                    <a:pt x="181737" y="7144"/>
                  </a:cubicBezTo>
                  <a:cubicBezTo>
                    <a:pt x="278162" y="7144"/>
                    <a:pt x="356330" y="85312"/>
                    <a:pt x="356330" y="181737"/>
                  </a:cubicBezTo>
                  <a:close/>
                </a:path>
              </a:pathLst>
            </a:custGeom>
            <a:solidFill>
              <a:schemeClr val="accent1"/>
            </a:solidFill>
            <a:ln w="9525" cap="flat">
              <a:noFill/>
              <a:prstDash val="solid"/>
              <a:miter/>
            </a:ln>
          </p:spPr>
          <p:txBody>
            <a:bodyPr rtlCol="0" anchor="ctr"/>
            <a:lstStyle/>
            <a:p>
              <a:endParaRPr lang="en-US"/>
            </a:p>
          </p:txBody>
        </p:sp>
      </p:grpSp>
      <p:grpSp>
        <p:nvGrpSpPr>
          <p:cNvPr id="25" name="Group 24">
            <a:extLst>
              <a:ext uri="{FF2B5EF4-FFF2-40B4-BE49-F238E27FC236}">
                <a16:creationId xmlns:a16="http://schemas.microsoft.com/office/drawing/2014/main" id="{8AFE2F07-7B49-46A4-BD00-48A08BC4D9DC}"/>
              </a:ext>
            </a:extLst>
          </p:cNvPr>
          <p:cNvGrpSpPr/>
          <p:nvPr/>
        </p:nvGrpSpPr>
        <p:grpSpPr>
          <a:xfrm>
            <a:off x="540317" y="4352163"/>
            <a:ext cx="334138" cy="383194"/>
            <a:chOff x="370114" y="4432708"/>
            <a:chExt cx="518423" cy="594535"/>
          </a:xfrm>
        </p:grpSpPr>
        <p:grpSp>
          <p:nvGrpSpPr>
            <p:cNvPr id="126" name="Group 125">
              <a:extLst>
                <a:ext uri="{FF2B5EF4-FFF2-40B4-BE49-F238E27FC236}">
                  <a16:creationId xmlns:a16="http://schemas.microsoft.com/office/drawing/2014/main" id="{4EAE3ED8-6D5D-42B1-BB6E-B72FB7C5A1E7}"/>
                </a:ext>
              </a:extLst>
            </p:cNvPr>
            <p:cNvGrpSpPr/>
            <p:nvPr/>
          </p:nvGrpSpPr>
          <p:grpSpPr>
            <a:xfrm>
              <a:off x="370114" y="4751026"/>
              <a:ext cx="215366" cy="276217"/>
              <a:chOff x="10700921" y="1821696"/>
              <a:chExt cx="1203382" cy="1543394"/>
            </a:xfrm>
          </p:grpSpPr>
          <p:sp>
            <p:nvSpPr>
              <p:cNvPr id="127" name="Freeform 233">
                <a:extLst>
                  <a:ext uri="{FF2B5EF4-FFF2-40B4-BE49-F238E27FC236}">
                    <a16:creationId xmlns:a16="http://schemas.microsoft.com/office/drawing/2014/main" id="{84FF2FB0-DB60-492A-BBB7-E872F583F15C}"/>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8" name="Group 127">
                <a:extLst>
                  <a:ext uri="{FF2B5EF4-FFF2-40B4-BE49-F238E27FC236}">
                    <a16:creationId xmlns:a16="http://schemas.microsoft.com/office/drawing/2014/main" id="{5EDD94DF-CCD0-4C5F-96F5-645ACA16E0AD}"/>
                  </a:ext>
                </a:extLst>
              </p:cNvPr>
              <p:cNvGrpSpPr/>
              <p:nvPr/>
            </p:nvGrpSpPr>
            <p:grpSpPr>
              <a:xfrm>
                <a:off x="10970760" y="2407442"/>
                <a:ext cx="661986" cy="685798"/>
                <a:chOff x="10970759" y="2371811"/>
                <a:chExt cx="661987" cy="685800"/>
              </a:xfrm>
            </p:grpSpPr>
            <p:sp>
              <p:nvSpPr>
                <p:cNvPr id="129" name="Freeform 235">
                  <a:extLst>
                    <a:ext uri="{FF2B5EF4-FFF2-40B4-BE49-F238E27FC236}">
                      <a16:creationId xmlns:a16="http://schemas.microsoft.com/office/drawing/2014/main" id="{28B1E8C1-D03E-45A5-8213-1632D090F45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36">
                  <a:extLst>
                    <a:ext uri="{FF2B5EF4-FFF2-40B4-BE49-F238E27FC236}">
                      <a16:creationId xmlns:a16="http://schemas.microsoft.com/office/drawing/2014/main" id="{EE420561-E897-4EFE-8484-9FAFC384BE0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24" name="Group 23">
              <a:extLst>
                <a:ext uri="{FF2B5EF4-FFF2-40B4-BE49-F238E27FC236}">
                  <a16:creationId xmlns:a16="http://schemas.microsoft.com/office/drawing/2014/main" id="{6B5BA343-73DD-45D7-A377-F08C65717237}"/>
                </a:ext>
              </a:extLst>
            </p:cNvPr>
            <p:cNvGrpSpPr/>
            <p:nvPr/>
          </p:nvGrpSpPr>
          <p:grpSpPr>
            <a:xfrm>
              <a:off x="673171" y="4751025"/>
              <a:ext cx="215366" cy="276217"/>
              <a:chOff x="-107683" y="3961158"/>
              <a:chExt cx="215366" cy="276217"/>
            </a:xfrm>
          </p:grpSpPr>
          <p:sp>
            <p:nvSpPr>
              <p:cNvPr id="133" name="Freeform 233">
                <a:extLst>
                  <a:ext uri="{FF2B5EF4-FFF2-40B4-BE49-F238E27FC236}">
                    <a16:creationId xmlns:a16="http://schemas.microsoft.com/office/drawing/2014/main" id="{F1ACBFD6-956C-468E-B51B-78BF5D04C886}"/>
                  </a:ext>
                </a:extLst>
              </p:cNvPr>
              <p:cNvSpPr/>
              <p:nvPr/>
            </p:nvSpPr>
            <p:spPr bwMode="auto">
              <a:xfrm>
                <a:off x="-107683" y="3961158"/>
                <a:ext cx="215366" cy="276217"/>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1" name="Picture 130">
                <a:extLst>
                  <a:ext uri="{FF2B5EF4-FFF2-40B4-BE49-F238E27FC236}">
                    <a16:creationId xmlns:a16="http://schemas.microsoft.com/office/drawing/2014/main" id="{43F4A4F1-759E-4717-A7C2-A1E1E35462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61" y="4069331"/>
                <a:ext cx="155122" cy="103414"/>
              </a:xfrm>
              <a:prstGeom prst="rect">
                <a:avLst/>
              </a:prstGeom>
            </p:spPr>
          </p:pic>
        </p:grpSp>
        <p:sp>
          <p:nvSpPr>
            <p:cNvPr id="142" name="TextBox 141">
              <a:extLst>
                <a:ext uri="{FF2B5EF4-FFF2-40B4-BE49-F238E27FC236}">
                  <a16:creationId xmlns:a16="http://schemas.microsoft.com/office/drawing/2014/main" id="{A5FF027C-18B2-43D8-8F2C-C7DAE62BBD33}"/>
                </a:ext>
              </a:extLst>
            </p:cNvPr>
            <p:cNvSpPr txBox="1"/>
            <p:nvPr/>
          </p:nvSpPr>
          <p:spPr>
            <a:xfrm>
              <a:off x="525950" y="4432708"/>
              <a:ext cx="215366" cy="276218"/>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1600" b="1" err="1">
                <a:solidFill>
                  <a:schemeClr val="bg2"/>
                </a:solidFill>
                <a:latin typeface="Calibri"/>
                <a:ea typeface="Segoe UI Black" charset="0"/>
                <a:cs typeface="Calibri"/>
              </a:endParaRPr>
            </a:p>
          </p:txBody>
        </p:sp>
      </p:grpSp>
      <p:pic>
        <p:nvPicPr>
          <p:cNvPr id="7" name="Graphic 5" descr="Cloud">
            <a:extLst>
              <a:ext uri="{FF2B5EF4-FFF2-40B4-BE49-F238E27FC236}">
                <a16:creationId xmlns:a16="http://schemas.microsoft.com/office/drawing/2014/main" id="{0E103896-73FB-423E-9158-194F4F098C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74" y="347210"/>
            <a:ext cx="3217333" cy="3217333"/>
          </a:xfrm>
          <a:prstGeom prst="rect">
            <a:avLst/>
          </a:prstGeom>
        </p:spPr>
      </p:pic>
      <p:sp>
        <p:nvSpPr>
          <p:cNvPr id="3" name="TextBox 2">
            <a:extLst>
              <a:ext uri="{FF2B5EF4-FFF2-40B4-BE49-F238E27FC236}">
                <a16:creationId xmlns:a16="http://schemas.microsoft.com/office/drawing/2014/main" id="{3B108A0C-59EC-4901-83B2-5C8E84F665C8}"/>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6"/>
              </a:rPr>
              <a:t>aka.ms/princeton-azure/dataintro</a:t>
            </a:r>
            <a:r>
              <a:rPr lang="en-US">
                <a:cs typeface="Calibri"/>
              </a:rPr>
              <a:t>​</a:t>
            </a:r>
            <a:endParaRPr lang="en-US"/>
          </a:p>
        </p:txBody>
      </p:sp>
    </p:spTree>
    <p:extLst>
      <p:ext uri="{BB962C8B-B14F-4D97-AF65-F5344CB8AC3E}">
        <p14:creationId xmlns:p14="http://schemas.microsoft.com/office/powerpoint/2010/main" val="232534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257050" y="851517"/>
            <a:ext cx="6075511" cy="2991416"/>
          </a:xfrm>
        </p:spPr>
        <p:txBody>
          <a:bodyPr vert="horz" lIns="91440" tIns="45720" rIns="91440" bIns="45720" rtlCol="0" anchor="b">
            <a:normAutofit/>
          </a:bodyPr>
          <a:lstStyle/>
          <a:p>
            <a:r>
              <a:rPr lang="en-US" sz="6000"/>
              <a:t>Where does </a:t>
            </a:r>
            <a:r>
              <a:rPr lang="en-US" sz="6000" i="1"/>
              <a:t>my </a:t>
            </a:r>
            <a:r>
              <a:rPr lang="en-US" sz="6000"/>
              <a:t>data fit in Azure?</a:t>
            </a:r>
            <a:endParaRPr lang="en-US" sz="6000">
              <a:cs typeface="Calibri Light"/>
            </a:endParaRPr>
          </a:p>
        </p:txBody>
      </p:sp>
      <p:sp>
        <p:nvSpPr>
          <p:cNvPr id="20" name="Freeform: Shape 1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a:extLst>
              <a:ext uri="{FF2B5EF4-FFF2-40B4-BE49-F238E27FC236}">
                <a16:creationId xmlns:a16="http://schemas.microsoft.com/office/drawing/2014/main" id="{021873B8-0175-4FB1-A92E-C9FBDC5121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0137" b="-2213"/>
          <a:stretch/>
        </p:blipFill>
        <p:spPr>
          <a:xfrm>
            <a:off x="8147154" y="2795178"/>
            <a:ext cx="2205303" cy="1628715"/>
          </a:xfrm>
          <a:prstGeom prst="rect">
            <a:avLst/>
          </a:prstGeom>
        </p:spPr>
      </p:pic>
      <p:sp>
        <p:nvSpPr>
          <p:cNvPr id="4" name="TextBox 3">
            <a:extLst>
              <a:ext uri="{FF2B5EF4-FFF2-40B4-BE49-F238E27FC236}">
                <a16:creationId xmlns:a16="http://schemas.microsoft.com/office/drawing/2014/main" id="{536474AE-65FD-4BD5-A4A3-F47D7DB33C1B}"/>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165856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062D92-0FF0-4F9F-8563-48F0AB4CB455}"/>
              </a:ext>
            </a:extLst>
          </p:cNvPr>
          <p:cNvSpPr>
            <a:spLocks noGrp="1"/>
          </p:cNvSpPr>
          <p:nvPr>
            <p:ph type="title"/>
          </p:nvPr>
        </p:nvSpPr>
        <p:spPr>
          <a:xfrm>
            <a:off x="8444204" y="640081"/>
            <a:ext cx="3141664" cy="5574451"/>
          </a:xfrm>
        </p:spPr>
        <p:txBody>
          <a:bodyPr>
            <a:normAutofit/>
          </a:bodyPr>
          <a:lstStyle/>
          <a:p>
            <a:r>
              <a:rPr lang="en-US">
                <a:latin typeface="Calibri"/>
                <a:cs typeface="Calibri Light"/>
              </a:rPr>
              <a:t>Your choice depends on your data</a:t>
            </a:r>
            <a:endParaRPr lang="en-US">
              <a:latin typeface="Calibri"/>
            </a:endParaRPr>
          </a:p>
        </p:txBody>
      </p:sp>
      <p:pic>
        <p:nvPicPr>
          <p:cNvPr id="5" name="Picture 6" descr="A screen shot of a computer&#10;&#10;Description generated with very high confidence">
            <a:extLst>
              <a:ext uri="{FF2B5EF4-FFF2-40B4-BE49-F238E27FC236}">
                <a16:creationId xmlns:a16="http://schemas.microsoft.com/office/drawing/2014/main" id="{6C3E1EF4-C6EE-4048-A5E8-49E04ABB39AE}"/>
              </a:ext>
            </a:extLst>
          </p:cNvPr>
          <p:cNvPicPr>
            <a:picLocks noChangeAspect="1"/>
          </p:cNvPicPr>
          <p:nvPr/>
        </p:nvPicPr>
        <p:blipFill>
          <a:blip r:embed="rId2"/>
          <a:stretch>
            <a:fillRect/>
          </a:stretch>
        </p:blipFill>
        <p:spPr>
          <a:xfrm>
            <a:off x="766895" y="640081"/>
            <a:ext cx="7239549" cy="5574452"/>
          </a:xfrm>
          <a:prstGeom prst="rect">
            <a:avLst/>
          </a:prstGeom>
        </p:spPr>
      </p:pic>
      <p:pic>
        <p:nvPicPr>
          <p:cNvPr id="8" name="Picture 8" descr="A picture containing clock, table&#10;&#10;Description generated with very high confidence">
            <a:extLst>
              <a:ext uri="{FF2B5EF4-FFF2-40B4-BE49-F238E27FC236}">
                <a16:creationId xmlns:a16="http://schemas.microsoft.com/office/drawing/2014/main" id="{75932B12-6875-46A2-A769-2D58749C620A}"/>
              </a:ext>
            </a:extLst>
          </p:cNvPr>
          <p:cNvPicPr>
            <a:picLocks noChangeAspect="1"/>
          </p:cNvPicPr>
          <p:nvPr/>
        </p:nvPicPr>
        <p:blipFill>
          <a:blip r:embed="rId3"/>
          <a:stretch>
            <a:fillRect/>
          </a:stretch>
        </p:blipFill>
        <p:spPr>
          <a:xfrm>
            <a:off x="1239660" y="5347865"/>
            <a:ext cx="3005528" cy="733325"/>
          </a:xfrm>
          <a:prstGeom prst="rect">
            <a:avLst/>
          </a:prstGeom>
        </p:spPr>
      </p:pic>
      <p:sp>
        <p:nvSpPr>
          <p:cNvPr id="10" name="TextBox 9">
            <a:extLst>
              <a:ext uri="{FF2B5EF4-FFF2-40B4-BE49-F238E27FC236}">
                <a16:creationId xmlns:a16="http://schemas.microsoft.com/office/drawing/2014/main" id="{71C87499-80F8-40B6-8610-77542F467432}"/>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3788340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Migrate: Moving Data to Azure? </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a:bodyPr>
          <a:lstStyle/>
          <a:p>
            <a:r>
              <a:rPr lang="en-US" dirty="0">
                <a:cs typeface="Calibri"/>
              </a:rPr>
              <a:t>Depending on your data, you'll most likely use either:</a:t>
            </a:r>
          </a:p>
          <a:p>
            <a:pPr lvl="1"/>
            <a:r>
              <a:rPr lang="en-US" dirty="0">
                <a:cs typeface="Calibri"/>
              </a:rPr>
              <a:t>Database Migration Assistant</a:t>
            </a:r>
          </a:p>
          <a:p>
            <a:pPr lvl="2"/>
            <a:r>
              <a:rPr lang="en-US" dirty="0">
                <a:cs typeface="Calibri"/>
              </a:rPr>
              <a:t>Common with Azure SQL and SQL Server</a:t>
            </a:r>
          </a:p>
          <a:p>
            <a:pPr lvl="1"/>
            <a:r>
              <a:rPr lang="en-US" dirty="0">
                <a:cs typeface="Calibri"/>
              </a:rPr>
              <a:t>Database Migration Service</a:t>
            </a:r>
          </a:p>
          <a:p>
            <a:pPr lvl="2"/>
            <a:r>
              <a:rPr lang="en-US" dirty="0">
                <a:cs typeface="Calibri"/>
              </a:rPr>
              <a:t>Common with large migrations</a:t>
            </a:r>
          </a:p>
        </p:txBody>
      </p:sp>
      <p:sp>
        <p:nvSpPr>
          <p:cNvPr id="5" name="TextBox 4">
            <a:extLst>
              <a:ext uri="{FF2B5EF4-FFF2-40B4-BE49-F238E27FC236}">
                <a16:creationId xmlns:a16="http://schemas.microsoft.com/office/drawing/2014/main" id="{7ECA44BA-3656-4A83-9D75-8331691494F4}"/>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3616134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dirty="0">
                <a:cs typeface="Calibri Light"/>
              </a:rPr>
              <a:t>What's in the resources?</a:t>
            </a:r>
            <a:endParaRPr lang="en-US" dirty="0"/>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a:bodyPr>
          <a:lstStyle/>
          <a:p>
            <a:r>
              <a:rPr lang="en-US" dirty="0">
                <a:cs typeface="Calibri"/>
              </a:rPr>
              <a:t>Samples of this presentation's demonstrations</a:t>
            </a:r>
            <a:endParaRPr lang="en-US" dirty="0"/>
          </a:p>
          <a:p>
            <a:r>
              <a:rPr lang="en-US" dirty="0">
                <a:cs typeface="Calibri"/>
              </a:rPr>
              <a:t>Short summary of this presentation</a:t>
            </a:r>
          </a:p>
          <a:p>
            <a:r>
              <a:rPr lang="en-US" dirty="0">
                <a:cs typeface="Calibri"/>
              </a:rPr>
              <a:t>Info on where to go from here</a:t>
            </a:r>
          </a:p>
          <a:p>
            <a:r>
              <a:rPr lang="en-US" dirty="0">
                <a:cs typeface="Calibri"/>
              </a:rPr>
              <a:t>Links to:</a:t>
            </a:r>
          </a:p>
          <a:p>
            <a:pPr lvl="1"/>
            <a:r>
              <a:rPr lang="en-US" dirty="0">
                <a:cs typeface="Calibri"/>
              </a:rPr>
              <a:t>Microsoft Learn Modules</a:t>
            </a:r>
          </a:p>
          <a:p>
            <a:pPr lvl="1"/>
            <a:r>
              <a:rPr lang="en-US" dirty="0">
                <a:cs typeface="Calibri"/>
              </a:rPr>
              <a:t>Documentation</a:t>
            </a:r>
          </a:p>
          <a:p>
            <a:pPr lvl="1"/>
            <a:endParaRPr lang="en-US" dirty="0">
              <a:cs typeface="Calibri"/>
            </a:endParaRPr>
          </a:p>
        </p:txBody>
      </p:sp>
      <p:sp>
        <p:nvSpPr>
          <p:cNvPr id="5" name="TextBox 4">
            <a:extLst>
              <a:ext uri="{FF2B5EF4-FFF2-40B4-BE49-F238E27FC236}">
                <a16:creationId xmlns:a16="http://schemas.microsoft.com/office/drawing/2014/main" id="{7ECA44BA-3656-4A83-9D75-8331691494F4}"/>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1872362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Cloud Terminology</a:t>
            </a:r>
            <a:endParaRPr lang="en-US"/>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818928"/>
          </a:xfrm>
        </p:spPr>
        <p:txBody>
          <a:bodyPr vert="horz" lIns="91440" tIns="45720" rIns="91440" bIns="45720" rtlCol="0" anchor="t">
            <a:normAutofit fontScale="92500" lnSpcReduction="20000"/>
          </a:bodyPr>
          <a:lstStyle/>
          <a:p>
            <a:pPr marL="457200" indent="-457200"/>
            <a:r>
              <a:rPr lang="en-US" b="1" dirty="0">
                <a:cs typeface="Calibri"/>
              </a:rPr>
              <a:t>On Premise/On prem</a:t>
            </a:r>
            <a:r>
              <a:rPr lang="en-US" dirty="0">
                <a:cs typeface="Calibri"/>
              </a:rPr>
              <a:t> Describes Physical servers that host data or services</a:t>
            </a:r>
          </a:p>
          <a:p>
            <a:pPr marL="457200" indent="-457200"/>
            <a:r>
              <a:rPr lang="en-US" b="1" dirty="0">
                <a:cs typeface="Calibri"/>
              </a:rPr>
              <a:t>Migration</a:t>
            </a:r>
            <a:r>
              <a:rPr lang="en-US" b="1" i="1" dirty="0">
                <a:cs typeface="Calibri"/>
              </a:rPr>
              <a:t> </a:t>
            </a:r>
            <a:r>
              <a:rPr lang="en-US" i="1" dirty="0">
                <a:cs typeface="Calibri"/>
              </a:rPr>
              <a:t>Moving data or services from one location to another</a:t>
            </a:r>
          </a:p>
          <a:p>
            <a:pPr marL="457200" indent="-457200"/>
            <a:r>
              <a:rPr lang="en-US" b="1" dirty="0">
                <a:cs typeface="Calibri"/>
              </a:rPr>
              <a:t>Integration </a:t>
            </a:r>
            <a:r>
              <a:rPr lang="en-US" dirty="0">
                <a:cs typeface="Calibri"/>
              </a:rPr>
              <a:t>Ability to use other tools and services</a:t>
            </a:r>
          </a:p>
          <a:p>
            <a:pPr marL="914400" lvl="1"/>
            <a:r>
              <a:rPr lang="en-US" i="1" dirty="0">
                <a:cs typeface="Calibri"/>
              </a:rPr>
              <a:t>"Cosmos DB integrates with the native MongoDB API"</a:t>
            </a:r>
          </a:p>
          <a:p>
            <a:pPr marL="457200" indent="-457200"/>
            <a:r>
              <a:rPr lang="en-US" b="1" dirty="0">
                <a:cs typeface="Calibri"/>
              </a:rPr>
              <a:t>Seamless </a:t>
            </a:r>
            <a:r>
              <a:rPr lang="en-US" dirty="0">
                <a:cs typeface="Calibri"/>
              </a:rPr>
              <a:t>Describes the ability to perform and action without disturbing end users or minimal downtime</a:t>
            </a:r>
          </a:p>
          <a:p>
            <a:pPr marL="914400" lvl="1"/>
            <a:r>
              <a:rPr lang="en-US" i="1" dirty="0">
                <a:cs typeface="Calibri"/>
              </a:rPr>
              <a:t>"Seamless migration"</a:t>
            </a:r>
          </a:p>
          <a:p>
            <a:pPr marL="457200" indent="-457200"/>
            <a:r>
              <a:rPr lang="en-US" b="1" dirty="0">
                <a:cs typeface="Calibri"/>
              </a:rPr>
              <a:t>Fully managed </a:t>
            </a:r>
            <a:r>
              <a:rPr lang="en-US" dirty="0">
                <a:cs typeface="Calibri"/>
              </a:rPr>
              <a:t>Service in the cloud, using cloud features  that you'd normally have to configure with on prem servers</a:t>
            </a:r>
            <a:endParaRPr lang="en-US" dirty="0">
              <a:ea typeface="+mn-lt"/>
              <a:cs typeface="+mn-lt"/>
            </a:endParaRPr>
          </a:p>
          <a:p>
            <a:pPr marL="457200" indent="-457200"/>
            <a:r>
              <a:rPr lang="en-US" b="1" dirty="0">
                <a:cs typeface="Calibri"/>
              </a:rPr>
              <a:t>Scalable </a:t>
            </a:r>
            <a:r>
              <a:rPr lang="en-US" dirty="0">
                <a:cs typeface="Calibri"/>
              </a:rPr>
              <a:t>Ability to meet varying demands of traffic, without disturbing end users</a:t>
            </a:r>
          </a:p>
          <a:p>
            <a:pPr marL="457200" indent="-457200"/>
            <a:r>
              <a:rPr lang="en-US" b="1" dirty="0">
                <a:cs typeface="Calibri"/>
              </a:rPr>
              <a:t>Data modernization</a:t>
            </a:r>
            <a:r>
              <a:rPr lang="en-US" dirty="0">
                <a:ea typeface="+mn-lt"/>
                <a:cs typeface="+mn-lt"/>
              </a:rPr>
              <a:t> process of making progressive changes to the way you collect, store, and manage data</a:t>
            </a:r>
          </a:p>
          <a:p>
            <a:endParaRPr lang="en-US">
              <a:cs typeface="Calibri"/>
            </a:endParaRPr>
          </a:p>
        </p:txBody>
      </p:sp>
      <p:sp>
        <p:nvSpPr>
          <p:cNvPr id="5" name="TextBox 4">
            <a:extLst>
              <a:ext uri="{FF2B5EF4-FFF2-40B4-BE49-F238E27FC236}">
                <a16:creationId xmlns:a16="http://schemas.microsoft.com/office/drawing/2014/main" id="{BB6FD5F5-0F41-4231-A357-AD8EF5B7140F}"/>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25647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257050" y="851517"/>
            <a:ext cx="6075511" cy="2991416"/>
          </a:xfrm>
        </p:spPr>
        <p:txBody>
          <a:bodyPr vert="horz" lIns="91440" tIns="45720" rIns="91440" bIns="45720" rtlCol="0" anchor="b">
            <a:normAutofit/>
          </a:bodyPr>
          <a:lstStyle/>
          <a:p>
            <a:r>
              <a:rPr lang="en-US" sz="6000"/>
              <a:t>Where does </a:t>
            </a:r>
            <a:r>
              <a:rPr lang="en-US" sz="6000" i="1"/>
              <a:t>my </a:t>
            </a:r>
            <a:r>
              <a:rPr lang="en-US" sz="6000"/>
              <a:t>data fit in Azure?</a:t>
            </a:r>
            <a:endParaRPr lang="en-US" sz="6000">
              <a:cs typeface="Calibri Light"/>
            </a:endParaRPr>
          </a:p>
        </p:txBody>
      </p:sp>
      <p:sp>
        <p:nvSpPr>
          <p:cNvPr id="20" name="Freeform: Shape 1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a:extLst>
              <a:ext uri="{FF2B5EF4-FFF2-40B4-BE49-F238E27FC236}">
                <a16:creationId xmlns:a16="http://schemas.microsoft.com/office/drawing/2014/main" id="{021873B8-0175-4FB1-A92E-C9FBDC5121D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0137" b="-2213"/>
          <a:stretch/>
        </p:blipFill>
        <p:spPr>
          <a:xfrm>
            <a:off x="8147154" y="2795178"/>
            <a:ext cx="2205303" cy="1628715"/>
          </a:xfrm>
          <a:prstGeom prst="rect">
            <a:avLst/>
          </a:prstGeom>
        </p:spPr>
      </p:pic>
      <p:sp>
        <p:nvSpPr>
          <p:cNvPr id="4" name="TextBox 3">
            <a:extLst>
              <a:ext uri="{FF2B5EF4-FFF2-40B4-BE49-F238E27FC236}">
                <a16:creationId xmlns:a16="http://schemas.microsoft.com/office/drawing/2014/main" id="{AEEC3359-03C5-4607-8BDE-96B7DABE9C8C}"/>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4"/>
              </a:rPr>
              <a:t>aka.ms/princeton-azure/dataintro</a:t>
            </a:r>
            <a:r>
              <a:rPr lang="en-US">
                <a:cs typeface="Calibri"/>
              </a:rPr>
              <a:t>​</a:t>
            </a:r>
            <a:endParaRPr lang="en-US"/>
          </a:p>
        </p:txBody>
      </p:sp>
    </p:spTree>
    <p:extLst>
      <p:ext uri="{BB962C8B-B14F-4D97-AF65-F5344CB8AC3E}">
        <p14:creationId xmlns:p14="http://schemas.microsoft.com/office/powerpoint/2010/main" val="87266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a:xfrm>
            <a:off x="838200" y="365125"/>
            <a:ext cx="10515600" cy="1325563"/>
          </a:xfrm>
        </p:spPr>
        <p:txBody>
          <a:bodyPr>
            <a:normAutofit/>
          </a:bodyPr>
          <a:lstStyle/>
          <a:p>
            <a:pPr algn="ctr"/>
            <a:r>
              <a:rPr lang="en-US" dirty="0">
                <a:cs typeface="Calibri Light"/>
              </a:rPr>
              <a:t>Typical Migration Strategy</a:t>
            </a:r>
          </a:p>
        </p:txBody>
      </p:sp>
      <p:graphicFrame>
        <p:nvGraphicFramePr>
          <p:cNvPr id="5" name="Subtitle 2">
            <a:extLst>
              <a:ext uri="{FF2B5EF4-FFF2-40B4-BE49-F238E27FC236}">
                <a16:creationId xmlns:a16="http://schemas.microsoft.com/office/drawing/2014/main" id="{723117BC-2F6D-49E7-BD0D-5FE1C5FE60D1}"/>
              </a:ext>
            </a:extLst>
          </p:cNvPr>
          <p:cNvGraphicFramePr>
            <a:graphicFrameLocks noGrp="1"/>
          </p:cNvGraphicFramePr>
          <p:nvPr>
            <p:ph idx="1"/>
            <p:extLst>
              <p:ext uri="{D42A27DB-BD31-4B8C-83A1-F6EECF244321}">
                <p14:modId xmlns:p14="http://schemas.microsoft.com/office/powerpoint/2010/main" val="41723884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6" name="TextBox 95">
            <a:extLst>
              <a:ext uri="{FF2B5EF4-FFF2-40B4-BE49-F238E27FC236}">
                <a16:creationId xmlns:a16="http://schemas.microsoft.com/office/drawing/2014/main" id="{60083DB9-92AF-4974-9F1D-5FCA80A03465}"/>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7"/>
              </a:rPr>
              <a:t>aka.ms/princeton-azure/dataintro</a:t>
            </a:r>
            <a:r>
              <a:rPr lang="en-US">
                <a:cs typeface="Calibri"/>
              </a:rPr>
              <a:t>​</a:t>
            </a:r>
            <a:endParaRPr lang="en-US"/>
          </a:p>
        </p:txBody>
      </p:sp>
    </p:spTree>
    <p:extLst>
      <p:ext uri="{BB962C8B-B14F-4D97-AF65-F5344CB8AC3E}">
        <p14:creationId xmlns:p14="http://schemas.microsoft.com/office/powerpoint/2010/main" val="133785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a:xfrm>
            <a:off x="838200" y="365125"/>
            <a:ext cx="10515600" cy="1325563"/>
          </a:xfrm>
        </p:spPr>
        <p:txBody>
          <a:bodyPr>
            <a:normAutofit/>
          </a:bodyPr>
          <a:lstStyle/>
          <a:p>
            <a:pPr algn="ctr"/>
            <a:r>
              <a:rPr lang="en-US" dirty="0">
                <a:cs typeface="Calibri Light"/>
              </a:rPr>
              <a:t>Typical Migration Strategy</a:t>
            </a:r>
          </a:p>
        </p:txBody>
      </p:sp>
      <p:graphicFrame>
        <p:nvGraphicFramePr>
          <p:cNvPr id="5" name="Subtitle 2">
            <a:extLst>
              <a:ext uri="{FF2B5EF4-FFF2-40B4-BE49-F238E27FC236}">
                <a16:creationId xmlns:a16="http://schemas.microsoft.com/office/drawing/2014/main" id="{723117BC-2F6D-49E7-BD0D-5FE1C5FE60D1}"/>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TextBox 52">
            <a:extLst>
              <a:ext uri="{FF2B5EF4-FFF2-40B4-BE49-F238E27FC236}">
                <a16:creationId xmlns:a16="http://schemas.microsoft.com/office/drawing/2014/main" id="{7615FB23-3149-4B2B-8061-78BDE4DDA2EE}"/>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7"/>
              </a:rPr>
              <a:t>aka.ms/princeton-azure/dataintro</a:t>
            </a:r>
            <a:r>
              <a:rPr lang="en-US">
                <a:cs typeface="Calibri"/>
              </a:rPr>
              <a:t>​</a:t>
            </a:r>
            <a:endParaRPr lang="en-US"/>
          </a:p>
        </p:txBody>
      </p:sp>
    </p:spTree>
    <p:extLst>
      <p:ext uri="{BB962C8B-B14F-4D97-AF65-F5344CB8AC3E}">
        <p14:creationId xmlns:p14="http://schemas.microsoft.com/office/powerpoint/2010/main" val="2106881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6660-E919-4C6F-9EE4-CD52BE106876}"/>
              </a:ext>
            </a:extLst>
          </p:cNvPr>
          <p:cNvSpPr>
            <a:spLocks noGrp="1"/>
          </p:cNvSpPr>
          <p:nvPr>
            <p:ph type="title"/>
          </p:nvPr>
        </p:nvSpPr>
        <p:spPr>
          <a:xfrm>
            <a:off x="838200" y="365125"/>
            <a:ext cx="10515600" cy="1325563"/>
          </a:xfrm>
        </p:spPr>
        <p:txBody>
          <a:bodyPr>
            <a:normAutofit/>
          </a:bodyPr>
          <a:lstStyle/>
          <a:p>
            <a:r>
              <a:rPr lang="en-US" dirty="0">
                <a:ea typeface="+mj-lt"/>
                <a:cs typeface="+mj-lt"/>
              </a:rPr>
              <a:t>Assess:</a:t>
            </a:r>
            <a:r>
              <a:rPr lang="en-US" dirty="0">
                <a:cs typeface="Calibri Light"/>
              </a:rPr>
              <a:t> Ask these Questions</a:t>
            </a:r>
            <a:endParaRPr lang="en-US" dirty="0"/>
          </a:p>
        </p:txBody>
      </p:sp>
      <p:graphicFrame>
        <p:nvGraphicFramePr>
          <p:cNvPr id="6" name="Content Placeholder 3">
            <a:extLst>
              <a:ext uri="{FF2B5EF4-FFF2-40B4-BE49-F238E27FC236}">
                <a16:creationId xmlns:a16="http://schemas.microsoft.com/office/drawing/2014/main" id="{809564A6-F1EA-4EC4-B64B-983BCF842797}"/>
              </a:ext>
            </a:extLst>
          </p:cNvPr>
          <p:cNvGraphicFramePr>
            <a:graphicFrameLocks noGrp="1"/>
          </p:cNvGraphicFramePr>
          <p:nvPr>
            <p:ph idx="1"/>
            <p:extLst>
              <p:ext uri="{D42A27DB-BD31-4B8C-83A1-F6EECF244321}">
                <p14:modId xmlns:p14="http://schemas.microsoft.com/office/powerpoint/2010/main" val="13033177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3" name="TextBox 402">
            <a:extLst>
              <a:ext uri="{FF2B5EF4-FFF2-40B4-BE49-F238E27FC236}">
                <a16:creationId xmlns:a16="http://schemas.microsoft.com/office/drawing/2014/main" id="{0A96B2ED-17AA-4163-94BF-FB72116D6599}"/>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7"/>
              </a:rPr>
              <a:t>aka.ms/princeton-azure/dataintro</a:t>
            </a:r>
            <a:r>
              <a:rPr lang="en-US">
                <a:cs typeface="Calibri"/>
              </a:rPr>
              <a:t>​</a:t>
            </a:r>
            <a:endParaRPr lang="en-US"/>
          </a:p>
        </p:txBody>
      </p:sp>
    </p:spTree>
    <p:extLst>
      <p:ext uri="{BB962C8B-B14F-4D97-AF65-F5344CB8AC3E}">
        <p14:creationId xmlns:p14="http://schemas.microsoft.com/office/powerpoint/2010/main" val="89353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749DE-050B-4681-926F-47B8C594E697}"/>
              </a:ext>
            </a:extLst>
          </p:cNvPr>
          <p:cNvSpPr>
            <a:spLocks noGrp="1"/>
          </p:cNvSpPr>
          <p:nvPr>
            <p:ph type="title"/>
          </p:nvPr>
        </p:nvSpPr>
        <p:spPr/>
        <p:txBody>
          <a:bodyPr/>
          <a:lstStyle/>
          <a:p>
            <a:r>
              <a:rPr lang="en-US">
                <a:cs typeface="Calibri Light"/>
              </a:rPr>
              <a:t>Azure Services Covered</a:t>
            </a:r>
          </a:p>
        </p:txBody>
      </p:sp>
      <p:sp>
        <p:nvSpPr>
          <p:cNvPr id="3" name="Subtitle 2">
            <a:extLst>
              <a:ext uri="{FF2B5EF4-FFF2-40B4-BE49-F238E27FC236}">
                <a16:creationId xmlns:a16="http://schemas.microsoft.com/office/drawing/2014/main" id="{3DBADA50-CCFA-4D64-BAE8-A56F23C70565}"/>
              </a:ext>
            </a:extLst>
          </p:cNvPr>
          <p:cNvSpPr>
            <a:spLocks noGrp="1"/>
          </p:cNvSpPr>
          <p:nvPr>
            <p:ph idx="1"/>
          </p:nvPr>
        </p:nvSpPr>
        <p:spPr>
          <a:xfrm>
            <a:off x="838200" y="1622835"/>
            <a:ext cx="10515600" cy="4351338"/>
          </a:xfrm>
        </p:spPr>
        <p:txBody>
          <a:bodyPr vert="horz" lIns="91440" tIns="45720" rIns="91440" bIns="45720" rtlCol="0" anchor="t">
            <a:normAutofit fontScale="70000" lnSpcReduction="20000"/>
          </a:bodyPr>
          <a:lstStyle/>
          <a:p>
            <a:r>
              <a:rPr lang="en-US">
                <a:cs typeface="Calibri"/>
              </a:rPr>
              <a:t>Relational Data</a:t>
            </a:r>
          </a:p>
          <a:p>
            <a:pPr lvl="1"/>
            <a:r>
              <a:rPr lang="en-US">
                <a:cs typeface="Calibri"/>
              </a:rPr>
              <a:t>Azure SQL Database</a:t>
            </a:r>
          </a:p>
          <a:p>
            <a:pPr lvl="1"/>
            <a:r>
              <a:rPr lang="en-US">
                <a:cs typeface="Calibri"/>
              </a:rPr>
              <a:t>MySQL, PostgreSQL, MariaDB</a:t>
            </a:r>
          </a:p>
          <a:p>
            <a:r>
              <a:rPr lang="en-US">
                <a:cs typeface="Calibri"/>
              </a:rPr>
              <a:t>Semi-Structured Data/Non-Relational/NoSQL</a:t>
            </a:r>
          </a:p>
          <a:p>
            <a:pPr lvl="1"/>
            <a:r>
              <a:rPr lang="en-US">
                <a:cs typeface="Calibri"/>
              </a:rPr>
              <a:t>Cosmos DB</a:t>
            </a:r>
          </a:p>
          <a:p>
            <a:pPr lvl="1"/>
            <a:r>
              <a:rPr lang="en-US">
                <a:cs typeface="Calibri"/>
              </a:rPr>
              <a:t>Azure Table (Storage Account)</a:t>
            </a:r>
          </a:p>
          <a:p>
            <a:r>
              <a:rPr lang="en-US">
                <a:cs typeface="Calibri"/>
              </a:rPr>
              <a:t>Unstructured Data</a:t>
            </a:r>
          </a:p>
          <a:p>
            <a:pPr lvl="1"/>
            <a:r>
              <a:rPr lang="en-US">
                <a:cs typeface="Calibri"/>
              </a:rPr>
              <a:t>Azure Data Factory</a:t>
            </a:r>
          </a:p>
          <a:p>
            <a:pPr lvl="1"/>
            <a:r>
              <a:rPr lang="en-US">
                <a:cs typeface="Calibri"/>
              </a:rPr>
              <a:t>Azure Storage Account</a:t>
            </a:r>
            <a:endParaRPr lang="en-US"/>
          </a:p>
          <a:p>
            <a:pPr lvl="2">
              <a:buFont typeface="Arial" panose="020B0604020202020204" pitchFamily="34" charset="0"/>
              <a:buChar char="•"/>
            </a:pPr>
            <a:r>
              <a:rPr lang="en-US">
                <a:cs typeface="Calibri"/>
              </a:rPr>
              <a:t>Blobs</a:t>
            </a:r>
          </a:p>
          <a:p>
            <a:pPr lvl="2"/>
            <a:r>
              <a:rPr lang="en-US">
                <a:cs typeface="Calibri"/>
              </a:rPr>
              <a:t>Discs </a:t>
            </a:r>
          </a:p>
          <a:p>
            <a:pPr lvl="2">
              <a:buFont typeface="Arial" panose="020B0604020202020204" pitchFamily="34" charset="0"/>
              <a:buChar char="•"/>
            </a:pPr>
            <a:r>
              <a:rPr lang="en-US">
                <a:cs typeface="Calibri"/>
              </a:rPr>
              <a:t>Files</a:t>
            </a:r>
          </a:p>
          <a:p>
            <a:pPr lvl="2">
              <a:buFont typeface="Arial" panose="020B0604020202020204" pitchFamily="34" charset="0"/>
              <a:buChar char="•"/>
            </a:pPr>
            <a:r>
              <a:rPr lang="en-US">
                <a:cs typeface="Calibri"/>
              </a:rPr>
              <a:t>Queues</a:t>
            </a:r>
          </a:p>
          <a:p>
            <a:pPr lvl="2">
              <a:buFont typeface="Arial"/>
              <a:buChar char="•"/>
            </a:pPr>
            <a:r>
              <a:rPr lang="en-US">
                <a:cs typeface="Calibri"/>
              </a:rPr>
              <a:t>Data Lake</a:t>
            </a:r>
            <a:endParaRPr lang="en-US">
              <a:ea typeface="+mn-lt"/>
              <a:cs typeface="+mn-lt"/>
            </a:endParaRPr>
          </a:p>
          <a:p>
            <a:pPr>
              <a:buFont typeface="Arial"/>
            </a:pPr>
            <a:r>
              <a:rPr lang="en-US">
                <a:ea typeface="+mn-lt"/>
                <a:cs typeface="+mn-lt"/>
              </a:rPr>
              <a:t>Analytics and Additional Services</a:t>
            </a:r>
          </a:p>
          <a:p>
            <a:pPr lvl="1">
              <a:buFont typeface="Arial"/>
            </a:pPr>
            <a:r>
              <a:rPr lang="en-US">
                <a:ea typeface="+mn-lt"/>
                <a:cs typeface="+mn-lt"/>
              </a:rPr>
              <a:t>Azure Stream Analytics</a:t>
            </a:r>
          </a:p>
          <a:p>
            <a:pPr lvl="1">
              <a:buFont typeface="Arial"/>
            </a:pPr>
            <a:r>
              <a:rPr lang="en-US">
                <a:cs typeface="Calibri"/>
              </a:rPr>
              <a:t>Azure Databricks</a:t>
            </a:r>
          </a:p>
          <a:p>
            <a:pPr lvl="1"/>
            <a:endParaRPr lang="en-US">
              <a:cs typeface="Calibri"/>
            </a:endParaRPr>
          </a:p>
          <a:p>
            <a:endParaRPr lang="en-US">
              <a:cs typeface="Calibri"/>
            </a:endParaRPr>
          </a:p>
          <a:p>
            <a:endParaRPr lang="en-US">
              <a:cs typeface="Calibri"/>
            </a:endParaRPr>
          </a:p>
        </p:txBody>
      </p:sp>
      <p:sp>
        <p:nvSpPr>
          <p:cNvPr id="5" name="TextBox 4">
            <a:extLst>
              <a:ext uri="{FF2B5EF4-FFF2-40B4-BE49-F238E27FC236}">
                <a16:creationId xmlns:a16="http://schemas.microsoft.com/office/drawing/2014/main" id="{146F4D64-1B1D-4977-BCB4-4163AE64265E}"/>
              </a:ext>
            </a:extLst>
          </p:cNvPr>
          <p:cNvSpPr txBox="1"/>
          <p:nvPr/>
        </p:nvSpPr>
        <p:spPr>
          <a:xfrm>
            <a:off x="-38100" y="6490855"/>
            <a:ext cx="5208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563C1"/>
                </a:solidFill>
                <a:cs typeface="Arial"/>
                <a:hlinkClick r:id="rId2"/>
              </a:rPr>
              <a:t>aka.ms/princeton-azure/dataintro</a:t>
            </a:r>
            <a:r>
              <a:rPr lang="en-US">
                <a:cs typeface="Calibri"/>
              </a:rPr>
              <a:t>​</a:t>
            </a:r>
            <a:endParaRPr lang="en-US"/>
          </a:p>
        </p:txBody>
      </p:sp>
    </p:spTree>
    <p:extLst>
      <p:ext uri="{BB962C8B-B14F-4D97-AF65-F5344CB8AC3E}">
        <p14:creationId xmlns:p14="http://schemas.microsoft.com/office/powerpoint/2010/main" val="2352203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AC682160-643B-3144-910F-BEDD129060B1}" vid="{ED4DFBC8-F07D-774E-BE60-678929A2B04D}"/>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AD6E76C0564B4C8678D339E843BACA" ma:contentTypeVersion="15" ma:contentTypeDescription="Create a new document." ma:contentTypeScope="" ma:versionID="8be9eae5a18b9ea76862dd23177b7567">
  <xsd:schema xmlns:xsd="http://www.w3.org/2001/XMLSchema" xmlns:xs="http://www.w3.org/2001/XMLSchema" xmlns:p="http://schemas.microsoft.com/office/2006/metadata/properties" xmlns:ns3="8b1d77a1-9bc9-4c0a-8091-273887f56f8d" xmlns:ns4="1883d00d-31cf-4233-a209-d289a491f3b5" targetNamespace="http://schemas.microsoft.com/office/2006/metadata/properties" ma:root="true" ma:fieldsID="7eff56073a3fca6083145903aed24baf" ns3:_="" ns4:_="">
    <xsd:import namespace="8b1d77a1-9bc9-4c0a-8091-273887f56f8d"/>
    <xsd:import namespace="1883d00d-31cf-4233-a209-d289a491f3b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4:LastSharedByUser" minOccurs="0"/>
                <xsd:element ref="ns4:LastSharedByTime" minOccurs="0"/>
                <xsd:element ref="ns3:MediaServiceDateTaken"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1d77a1-9bc9-4c0a-8091-273887f56f8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OCR" ma:index="11" nillable="true" ma:displayName="MediaServiceOCR" ma:description="" ma:internalName="MediaServiceOCR" ma:readOnly="true">
      <xsd:simpleType>
        <xsd:restriction base="dms:Note">
          <xsd:maxLength value="255"/>
        </xsd:restriction>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83d00d-31cf-4233-a209-d289a491f3b5"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SharingHintHash" ma:index="14" nillable="true" ma:displayName="Sharing Hint Hash" ma:description="" ma:hidden="true" ma:internalName="SharingHintHash" ma:readOnly="true">
      <xsd:simpleType>
        <xsd:restriction base="dms:Text"/>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7F6A4C4-6FE3-401E-9D7C-674618A4AB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1d77a1-9bc9-4c0a-8091-273887f56f8d"/>
    <ds:schemaRef ds:uri="1883d00d-31cf-4233-a209-d289a491f3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AD1BCC-538A-4C99-90EA-A68C48F3B455}">
  <ds:schemaRefs>
    <ds:schemaRef ds:uri="http://schemas.microsoft.com/sharepoint/v3/contenttype/forms"/>
  </ds:schemaRefs>
</ds:datastoreItem>
</file>

<file path=customXml/itemProps3.xml><?xml version="1.0" encoding="utf-8"?>
<ds:datastoreItem xmlns:ds="http://schemas.openxmlformats.org/officeDocument/2006/customXml" ds:itemID="{AED9394C-EAD4-4E36-9DEB-A87A2D05994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6</Notes>
  <HiddenSlides>0</HiddenSlides>
  <ScaleCrop>false</ScaleCrop>
  <HeadingPairs>
    <vt:vector size="4" baseType="variant">
      <vt:variant>
        <vt:lpstr>Theme</vt:lpstr>
      </vt:variant>
      <vt:variant>
        <vt:i4>4</vt:i4>
      </vt:variant>
      <vt:variant>
        <vt:lpstr>Slide Titles</vt:lpstr>
      </vt:variant>
      <vt:variant>
        <vt:i4>33</vt:i4>
      </vt:variant>
    </vt:vector>
  </HeadingPairs>
  <TitlesOfParts>
    <vt:vector size="37" baseType="lpstr">
      <vt:lpstr>Office Theme</vt:lpstr>
      <vt:lpstr>APEX Template 2017 </vt:lpstr>
      <vt:lpstr>5-51015_Microsoft_Ignite_Tour_Template_Light</vt:lpstr>
      <vt:lpstr>White Template</vt:lpstr>
      <vt:lpstr>Data in Azure</vt:lpstr>
      <vt:lpstr>Why Data? Why Data in Azure?</vt:lpstr>
      <vt:lpstr>The Azure Data Platform</vt:lpstr>
      <vt:lpstr>Cloud Terminology</vt:lpstr>
      <vt:lpstr>Where does my data fit in Azure?</vt:lpstr>
      <vt:lpstr>Typical Migration Strategy</vt:lpstr>
      <vt:lpstr>Typical Migration Strategy</vt:lpstr>
      <vt:lpstr>Assess: Ask these Questions</vt:lpstr>
      <vt:lpstr>Azure Services Covered</vt:lpstr>
      <vt:lpstr>Relational Data</vt:lpstr>
      <vt:lpstr>Azure SQL Database</vt:lpstr>
      <vt:lpstr>Machine Learning Services </vt:lpstr>
      <vt:lpstr>MySQL, PostgreSQL and MariaDB</vt:lpstr>
      <vt:lpstr>Relational Data in Azure Fast Facts</vt:lpstr>
      <vt:lpstr>Non-Relational/NoSQL</vt:lpstr>
      <vt:lpstr>Example of NoSQL</vt:lpstr>
      <vt:lpstr>Table Storage</vt:lpstr>
      <vt:lpstr>Cosmos DB </vt:lpstr>
      <vt:lpstr>Table Storage vs Cosmos DB</vt:lpstr>
      <vt:lpstr>Non-Relational Data in Azure Fast Facts</vt:lpstr>
      <vt:lpstr>Unstructured Data</vt:lpstr>
      <vt:lpstr>The Azure Storage Account</vt:lpstr>
      <vt:lpstr>Data Lake</vt:lpstr>
      <vt:lpstr>Unstructured Data in Azure: Fast Facts</vt:lpstr>
      <vt:lpstr>Additional Azure Services for Data</vt:lpstr>
      <vt:lpstr>Azure Data Factory</vt:lpstr>
      <vt:lpstr>Azure Stream Analytics</vt:lpstr>
      <vt:lpstr>Azure Databricks</vt:lpstr>
      <vt:lpstr>Additional Data Services in Azure: Fast Facts</vt:lpstr>
      <vt:lpstr>Where does my data fit in Azure?</vt:lpstr>
      <vt:lpstr>Your choice depends on your data</vt:lpstr>
      <vt:lpstr>Migrate: Moving Data to Azure? </vt:lpstr>
      <vt:lpstr>What's in the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Jasmine Greenaway</dc:creator>
  <cp:revision>1146</cp:revision>
  <dcterms:created xsi:type="dcterms:W3CDTF">2020-02-19T19:39:22Z</dcterms:created>
  <dcterms:modified xsi:type="dcterms:W3CDTF">2020-06-15T20:25:45Z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jasmineg@microsoft.com</vt:lpwstr>
  </property>
  <property fmtid="{D5CDD505-2E9C-101B-9397-08002B2CF9AE}" pid="5" name="MSIP_Label_f42aa342-8706-4288-bd11-ebb85995028c_SetDate">
    <vt:lpwstr>2020-02-20T16:28:01.8646150Z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f44ef8a2-46c3-4a8d-b622-4344a35eb7a1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0x01010041AD6E76C0564B4C8678D339E843BACA</vt:lpwstr>
  </property>
</Properties>
</file>